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48"/>
  </p:notesMasterIdLst>
  <p:handoutMasterIdLst>
    <p:handoutMasterId r:id="rId49"/>
  </p:handoutMasterIdLst>
  <p:sldIdLst>
    <p:sldId id="1242" r:id="rId6"/>
    <p:sldId id="1367" r:id="rId7"/>
    <p:sldId id="1360" r:id="rId8"/>
    <p:sldId id="1306" r:id="rId9"/>
    <p:sldId id="1355" r:id="rId10"/>
    <p:sldId id="1307" r:id="rId11"/>
    <p:sldId id="1341" r:id="rId12"/>
    <p:sldId id="1381" r:id="rId13"/>
    <p:sldId id="1350" r:id="rId14"/>
    <p:sldId id="1349" r:id="rId15"/>
    <p:sldId id="1358" r:id="rId16"/>
    <p:sldId id="1302" r:id="rId17"/>
    <p:sldId id="1345" r:id="rId18"/>
    <p:sldId id="1352" r:id="rId19"/>
    <p:sldId id="1351" r:id="rId20"/>
    <p:sldId id="1348" r:id="rId21"/>
    <p:sldId id="1353" r:id="rId22"/>
    <p:sldId id="1299" r:id="rId23"/>
    <p:sldId id="1363" r:id="rId24"/>
    <p:sldId id="1364" r:id="rId25"/>
    <p:sldId id="1365" r:id="rId26"/>
    <p:sldId id="1366" r:id="rId27"/>
    <p:sldId id="1368" r:id="rId28"/>
    <p:sldId id="1382" r:id="rId29"/>
    <p:sldId id="1373" r:id="rId30"/>
    <p:sldId id="1370" r:id="rId31"/>
    <p:sldId id="1301" r:id="rId32"/>
    <p:sldId id="1361" r:id="rId33"/>
    <p:sldId id="1362" r:id="rId34"/>
    <p:sldId id="1374" r:id="rId35"/>
    <p:sldId id="1375" r:id="rId36"/>
    <p:sldId id="1376" r:id="rId37"/>
    <p:sldId id="1377" r:id="rId38"/>
    <p:sldId id="1369" r:id="rId39"/>
    <p:sldId id="1378" r:id="rId40"/>
    <p:sldId id="1379" r:id="rId41"/>
    <p:sldId id="1380" r:id="rId42"/>
    <p:sldId id="1359" r:id="rId43"/>
    <p:sldId id="1310" r:id="rId44"/>
    <p:sldId id="1312" r:id="rId45"/>
    <p:sldId id="1313" r:id="rId46"/>
    <p:sldId id="1314" r:id="rId4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42"/>
            <p14:sldId id="1367"/>
            <p14:sldId id="1360"/>
            <p14:sldId id="1306"/>
            <p14:sldId id="1355"/>
            <p14:sldId id="1307"/>
            <p14:sldId id="1341"/>
            <p14:sldId id="1381"/>
            <p14:sldId id="1350"/>
            <p14:sldId id="1349"/>
            <p14:sldId id="1358"/>
            <p14:sldId id="1302"/>
            <p14:sldId id="1345"/>
            <p14:sldId id="1352"/>
            <p14:sldId id="1351"/>
            <p14:sldId id="1348"/>
            <p14:sldId id="1353"/>
            <p14:sldId id="1299"/>
            <p14:sldId id="1363"/>
            <p14:sldId id="1364"/>
            <p14:sldId id="1365"/>
            <p14:sldId id="1366"/>
            <p14:sldId id="1368"/>
            <p14:sldId id="1382"/>
            <p14:sldId id="1373"/>
            <p14:sldId id="1370"/>
            <p14:sldId id="1301"/>
            <p14:sldId id="1361"/>
            <p14:sldId id="1362"/>
            <p14:sldId id="1374"/>
            <p14:sldId id="1375"/>
            <p14:sldId id="1376"/>
            <p14:sldId id="1377"/>
            <p14:sldId id="1369"/>
            <p14:sldId id="1378"/>
            <p14:sldId id="1379"/>
            <p14:sldId id="1380"/>
            <p14:sldId id="1359"/>
            <p14:sldId id="1310"/>
            <p14:sldId id="1312"/>
            <p14:sldId id="1313"/>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9696"/>
    <a:srgbClr val="EB3C00"/>
    <a:srgbClr val="0072C6"/>
    <a:srgbClr val="0088EE"/>
    <a:srgbClr val="2D82FF"/>
    <a:srgbClr val="FFFF99"/>
    <a:srgbClr val="0042AC"/>
    <a:srgbClr val="D2D2D2"/>
    <a:srgbClr val="505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9" autoAdjust="0"/>
    <p:restoredTop sz="82025" autoAdjust="0"/>
  </p:normalViewPr>
  <p:slideViewPr>
    <p:cSldViewPr snapToGrid="0">
      <p:cViewPr varScale="1">
        <p:scale>
          <a:sx n="58" d="100"/>
          <a:sy n="58" d="100"/>
        </p:scale>
        <p:origin x="294" y="72"/>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2014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Office 365</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smtClean="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solidFill>
                  <a:prstClr val="black"/>
                </a:solidFill>
              </a:rPr>
              <a:t>Microsoft Office</a:t>
            </a:r>
            <a:endParaRPr lang="en-US" dirty="0">
              <a:solidFill>
                <a:prstClr val="black"/>
              </a:solidFill>
            </a:endParaRP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13</a:t>
            </a:fld>
            <a:endParaRPr lang="en-US" dirty="0"/>
          </a:p>
        </p:txBody>
      </p:sp>
    </p:spTree>
    <p:extLst>
      <p:ext uri="{BB962C8B-B14F-4D97-AF65-F5344CB8AC3E}">
        <p14:creationId xmlns:p14="http://schemas.microsoft.com/office/powerpoint/2010/main" val="385197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428118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1: FY15</a:t>
            </a:r>
            <a:r>
              <a:rPr lang="en-US" baseline="0" dirty="0" smtClean="0"/>
              <a:t> only. It is a prerequisite for Step 2</a:t>
            </a:r>
          </a:p>
        </p:txBody>
      </p:sp>
      <p:sp>
        <p:nvSpPr>
          <p:cNvPr id="4" name="Slide Number Placeholder 3"/>
          <p:cNvSpPr>
            <a:spLocks noGrp="1"/>
          </p:cNvSpPr>
          <p:nvPr>
            <p:ph type="sldNum" sz="quarter" idx="10"/>
          </p:nvPr>
        </p:nvSpPr>
        <p:spPr/>
        <p:txBody>
          <a:bodyPr/>
          <a:lstStyle/>
          <a:p>
            <a:fld id="{69A3D4EF-FC77-4542-8C22-63DD037305B0}" type="slidenum">
              <a:rPr lang="en-US" smtClean="0"/>
              <a:t>16</a:t>
            </a:fld>
            <a:endParaRPr lang="en-US" dirty="0"/>
          </a:p>
        </p:txBody>
      </p:sp>
    </p:spTree>
    <p:extLst>
      <p:ext uri="{BB962C8B-B14F-4D97-AF65-F5344CB8AC3E}">
        <p14:creationId xmlns:p14="http://schemas.microsoft.com/office/powerpoint/2010/main" val="42295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19</a:t>
            </a:fld>
            <a:endParaRPr lang="en-US"/>
          </a:p>
        </p:txBody>
      </p:sp>
    </p:spTree>
    <p:extLst>
      <p:ext uri="{BB962C8B-B14F-4D97-AF65-F5344CB8AC3E}">
        <p14:creationId xmlns:p14="http://schemas.microsoft.com/office/powerpoint/2010/main" val="1475752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 </a:t>
            </a:r>
          </a:p>
          <a:p>
            <a:r>
              <a:rPr lang="en-US"/>
              <a:t>Time: 42:00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20</a:t>
            </a:fld>
            <a:endParaRPr lang="en-US"/>
          </a:p>
        </p:txBody>
      </p:sp>
    </p:spTree>
    <p:extLst>
      <p:ext uri="{BB962C8B-B14F-4D97-AF65-F5344CB8AC3E}">
        <p14:creationId xmlns:p14="http://schemas.microsoft.com/office/powerpoint/2010/main" val="1223245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a:t>Time: 44 </a:t>
            </a:r>
            <a:endParaRPr lang="en-US" dirty="0"/>
          </a:p>
          <a:p>
            <a:r>
              <a:rPr lang="en-US" dirty="0"/>
              <a:t/>
            </a:r>
            <a:br>
              <a:rPr lang="en-US" dirty="0"/>
            </a:br>
            <a:endParaRPr lang="en-US" dirty="0"/>
          </a:p>
          <a:p>
            <a:r>
              <a:rPr lang="en-US"/>
              <a:t>NOTE</a:t>
            </a:r>
            <a:r>
              <a:rPr lang="en-US" dirty="0"/>
              <a:t>: You</a:t>
            </a:r>
            <a:r>
              <a:rPr lang="en-US" baseline="0" dirty="0"/>
              <a:t> may have seen our investments in Common Consent and O365 APIs, this should help you understand that we are investing in evolving this model going forward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21</a:t>
            </a:fld>
            <a:endParaRPr lang="en-US"/>
          </a:p>
        </p:txBody>
      </p:sp>
    </p:spTree>
    <p:extLst>
      <p:ext uri="{BB962C8B-B14F-4D97-AF65-F5344CB8AC3E}">
        <p14:creationId xmlns:p14="http://schemas.microsoft.com/office/powerpoint/2010/main" val="3414957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22</a:t>
            </a:fld>
            <a:endParaRPr lang="en-US"/>
          </a:p>
        </p:txBody>
      </p:sp>
    </p:spTree>
    <p:extLst>
      <p:ext uri="{BB962C8B-B14F-4D97-AF65-F5344CB8AC3E}">
        <p14:creationId xmlns:p14="http://schemas.microsoft.com/office/powerpoint/2010/main" val="1396656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 45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23</a:t>
            </a:fld>
            <a:endParaRPr lang="en-US"/>
          </a:p>
        </p:txBody>
      </p:sp>
    </p:spTree>
    <p:extLst>
      <p:ext uri="{BB962C8B-B14F-4D97-AF65-F5344CB8AC3E}">
        <p14:creationId xmlns:p14="http://schemas.microsoft.com/office/powerpoint/2010/main" val="210095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Vesa</a:t>
            </a:r>
          </a:p>
          <a:p>
            <a:r>
              <a:rPr lang="en-US"/>
              <a:t>Time:23:00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2622821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9538" y="74613"/>
            <a:ext cx="3216275" cy="1809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79F84F64-45F0-4E0A-8DEB-31B3AB891848}" type="slidenum">
              <a:rPr lang="en-US" smtClean="0"/>
              <a:t>3</a:t>
            </a:fld>
            <a:endParaRPr lang="en-US"/>
          </a:p>
        </p:txBody>
      </p:sp>
    </p:spTree>
    <p:extLst>
      <p:ext uri="{BB962C8B-B14F-4D97-AF65-F5344CB8AC3E}">
        <p14:creationId xmlns:p14="http://schemas.microsoft.com/office/powerpoint/2010/main" val="847574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26</a:t>
            </a:fld>
            <a:endParaRPr lang="en-US"/>
          </a:p>
        </p:txBody>
      </p:sp>
    </p:spTree>
    <p:extLst>
      <p:ext uri="{BB962C8B-B14F-4D97-AF65-F5344CB8AC3E}">
        <p14:creationId xmlns:p14="http://schemas.microsoft.com/office/powerpoint/2010/main" val="1021402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27</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9813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13:00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28</a:t>
            </a:fld>
            <a:endParaRPr lang="en-US"/>
          </a:p>
        </p:txBody>
      </p:sp>
    </p:spTree>
    <p:extLst>
      <p:ext uri="{BB962C8B-B14F-4D97-AF65-F5344CB8AC3E}">
        <p14:creationId xmlns:p14="http://schemas.microsoft.com/office/powerpoint/2010/main" val="3983298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Steve</a:t>
            </a:r>
          </a:p>
          <a:p>
            <a:r>
              <a:rPr lang="en-US"/>
              <a:t>Time: 15:00 </a:t>
            </a:r>
            <a:br>
              <a:rPr lang="en-US"/>
            </a:br>
            <a:endParaRPr lang="en-GB"/>
          </a:p>
        </p:txBody>
      </p:sp>
      <p:sp>
        <p:nvSpPr>
          <p:cNvPr id="4" name="Slide Number Placeholder 3"/>
          <p:cNvSpPr>
            <a:spLocks noGrp="1"/>
          </p:cNvSpPr>
          <p:nvPr>
            <p:ph type="sldNum" sz="quarter" idx="10"/>
          </p:nvPr>
        </p:nvSpPr>
        <p:spPr/>
        <p:txBody>
          <a:bodyPr/>
          <a:lstStyle/>
          <a:p>
            <a:fld id="{4CFD207A-07DF-40AD-A916-9872E089CE7A}" type="slidenum">
              <a:rPr lang="en-US" smtClean="0"/>
              <a:t>29</a:t>
            </a:fld>
            <a:endParaRPr lang="en-US"/>
          </a:p>
        </p:txBody>
      </p:sp>
    </p:spTree>
    <p:extLst>
      <p:ext uri="{BB962C8B-B14F-4D97-AF65-F5344CB8AC3E}">
        <p14:creationId xmlns:p14="http://schemas.microsoft.com/office/powerpoint/2010/main" val="4259445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Vesa Great Slide to explain the methodology and thinking behind why we want to discourage these EXC</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922324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1858842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Vesa</a:t>
            </a:r>
          </a:p>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33</a:t>
            </a:fld>
            <a:endParaRPr lang="en-US"/>
          </a:p>
        </p:txBody>
      </p:sp>
    </p:spTree>
    <p:extLst>
      <p:ext uri="{BB962C8B-B14F-4D97-AF65-F5344CB8AC3E}">
        <p14:creationId xmlns:p14="http://schemas.microsoft.com/office/powerpoint/2010/main" val="3163914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Vesa </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34</a:t>
            </a:fld>
            <a:endParaRPr lang="en-US"/>
          </a:p>
        </p:txBody>
      </p:sp>
    </p:spTree>
    <p:extLst>
      <p:ext uri="{BB962C8B-B14F-4D97-AF65-F5344CB8AC3E}">
        <p14:creationId xmlns:p14="http://schemas.microsoft.com/office/powerpoint/2010/main" val="4043060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smtClean="0"/>
              <a:t>Vesa &amp; Steve</a:t>
            </a:r>
            <a:r>
              <a:rPr lang="en-US" baseline="0" dirty="0" smtClean="0"/>
              <a:t> Dialog </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51846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40</a:t>
            </a:fld>
            <a:endParaRPr lang="en-US"/>
          </a:p>
        </p:txBody>
      </p:sp>
    </p:spTree>
    <p:extLst>
      <p:ext uri="{BB962C8B-B14F-4D97-AF65-F5344CB8AC3E}">
        <p14:creationId xmlns:p14="http://schemas.microsoft.com/office/powerpoint/2010/main" val="339122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8052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3/16/2015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42</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3684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smtClean="0"/>
              <a:t>Vesa</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4942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a:t>
            </a:r>
          </a:p>
          <a:p>
            <a:r>
              <a:rPr lang="en-US" dirty="0"/>
              <a:t>Time: 15:00 </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9</a:t>
            </a:fld>
            <a:endParaRPr lang="en-US" dirty="0"/>
          </a:p>
        </p:txBody>
      </p:sp>
    </p:spTree>
    <p:extLst>
      <p:ext uri="{BB962C8B-B14F-4D97-AF65-F5344CB8AC3E}">
        <p14:creationId xmlns:p14="http://schemas.microsoft.com/office/powerpoint/2010/main" val="3120689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dirty="0"/>
          </a:p>
        </p:txBody>
      </p:sp>
    </p:spTree>
    <p:extLst>
      <p:ext uri="{BB962C8B-B14F-4D97-AF65-F5344CB8AC3E}">
        <p14:creationId xmlns:p14="http://schemas.microsoft.com/office/powerpoint/2010/main" val="732542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a:t>
            </a:r>
            <a:br>
              <a:rPr lang="en-US" dirty="0"/>
            </a:b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dirty="0"/>
          </a:p>
        </p:txBody>
      </p:sp>
    </p:spTree>
    <p:extLst>
      <p:ext uri="{BB962C8B-B14F-4D97-AF65-F5344CB8AC3E}">
        <p14:creationId xmlns:p14="http://schemas.microsoft.com/office/powerpoint/2010/main" val="131251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smtClean="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3/16/2015</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smtClean="0">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134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292825" cy="843401"/>
          </a:xfrm>
          <a:prstGeom prst="rect">
            <a:avLst/>
          </a:prstGeom>
        </p:spPr>
      </p:pic>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58171" y="4907551"/>
            <a:ext cx="5630654" cy="195044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0" y="0"/>
            <a:ext cx="12272940" cy="6858000"/>
          </a:xfrm>
          <a:prstGeom prst="rect">
            <a:avLst/>
          </a:prstGeom>
        </p:spPr>
      </p:pic>
      <p:sp>
        <p:nvSpPr>
          <p:cNvPr id="9" name="Rectangle 1"/>
          <p:cNvSpPr/>
          <p:nvPr userDrawn="1"/>
        </p:nvSpPr>
        <p:spPr bwMode="auto">
          <a:xfrm flipH="1">
            <a:off x="-5" y="0"/>
            <a:ext cx="12272939"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pPr lvl="0"/>
            <a:r>
              <a:rPr lang="en-US" sz="2400" spc="-70" smtClean="0">
                <a:solidFill>
                  <a:schemeClr val="bg1"/>
                </a:solidFill>
                <a:latin typeface="+mj-lt"/>
              </a:rPr>
              <a:t>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80220" y="5805922"/>
            <a:ext cx="2992720" cy="103603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2292824" cy="843401"/>
          </a:xfrm>
          <a:prstGeom prst="rect">
            <a:avLst/>
          </a:prstGeom>
        </p:spPr>
      </p:pic>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gradFill>
                  <a:gsLst>
                    <a:gs pos="100000">
                      <a:schemeClr val="bg2"/>
                    </a:gs>
                    <a:gs pos="0">
                      <a:schemeClr val="bg2"/>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7669" y="440492"/>
            <a:ext cx="2870723" cy="1318654"/>
          </a:xfrm>
          <a:prstGeom prst="rect">
            <a:avLst/>
          </a:prstGeom>
        </p:spPr>
      </p:pic>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6208841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825358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29534831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4667863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7700573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1829347"/>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80346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262795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3279673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0797952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634895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solidFill>
                  <a:schemeClr val="bg1"/>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solidFill>
                  <a:schemeClr val="bg1"/>
                </a:soli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7235988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nchy Slide Yellow">
    <p:bg>
      <p:bgPr>
        <a:solidFill>
          <a:srgbClr val="FFC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48767160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unchy Slide Grey">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solidFill>
                  <a:schemeClr val="bg1"/>
                </a:soli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548400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Slide Yellow">
    <p:bg>
      <p:bgPr>
        <a:solidFill>
          <a:srgbClr val="FFC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15362064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Grey">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93507" y="6102166"/>
            <a:ext cx="2160659" cy="747988"/>
          </a:xfrm>
          <a:prstGeom prst="rect">
            <a:avLst/>
          </a:prstGeom>
        </p:spPr>
      </p:pic>
    </p:spTree>
    <p:extLst>
      <p:ext uri="{BB962C8B-B14F-4D97-AF65-F5344CB8AC3E}">
        <p14:creationId xmlns:p14="http://schemas.microsoft.com/office/powerpoint/2010/main" val="66898034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88252" y="6100346"/>
            <a:ext cx="2164584" cy="749808"/>
          </a:xfrm>
          <a:prstGeom prst="rect">
            <a:avLst/>
          </a:prstGeom>
        </p:spPr>
      </p:pic>
    </p:spTree>
    <p:extLst>
      <p:ext uri="{BB962C8B-B14F-4D97-AF65-F5344CB8AC3E}">
        <p14:creationId xmlns:p14="http://schemas.microsoft.com/office/powerpoint/2010/main" val="2131762597"/>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384100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252" y="6100346"/>
            <a:ext cx="2187234" cy="757654"/>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2.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93" r:id="rId15"/>
    <p:sldLayoutId id="2147484163" r:id="rId16"/>
    <p:sldLayoutId id="2147484141" r:id="rId17"/>
    <p:sldLayoutId id="2147484164" r:id="rId18"/>
    <p:sldLayoutId id="2147484196" r:id="rId19"/>
    <p:sldLayoutId id="2147484142" r:id="rId20"/>
    <p:sldLayoutId id="2147484143" r:id="rId21"/>
    <p:sldLayoutId id="2147484092" r:id="rId22"/>
    <p:sldLayoutId id="2147484148" r:id="rId23"/>
    <p:sldLayoutId id="2147484093" r:id="rId24"/>
    <p:sldLayoutId id="2147484277" r:id="rId25"/>
    <p:sldLayoutId id="2147484094" r:id="rId26"/>
    <p:sldLayoutId id="2147484291" r:id="rId27"/>
    <p:sldLayoutId id="2147484096" r:id="rId28"/>
    <p:sldLayoutId id="2147484292" r:id="rId29"/>
    <p:sldLayoutId id="2147484293" r:id="rId30"/>
    <p:sldLayoutId id="2147484294" r:id="rId31"/>
    <p:sldLayoutId id="2147484295" r:id="rId32"/>
    <p:sldLayoutId id="2147484297" r:id="rId33"/>
    <p:sldLayoutId id="2147484300" r:id="rId34"/>
    <p:sldLayoutId id="2147484301" r:id="rId35"/>
    <p:sldLayoutId id="2147484302" r:id="rId36"/>
    <p:sldLayoutId id="2147484303" r:id="rId37"/>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285" r:id="rId5"/>
    <p:sldLayoutId id="2147484286" r:id="rId6"/>
    <p:sldLayoutId id="2147484154" r:id="rId7"/>
    <p:sldLayoutId id="2147484155" r:id="rId8"/>
    <p:sldLayoutId id="2147484156" r:id="rId9"/>
    <p:sldLayoutId id="2147484157" r:id="rId10"/>
    <p:sldLayoutId id="2147484283" r:id="rId11"/>
    <p:sldLayoutId id="2147484284" r:id="rId12"/>
    <p:sldLayoutId id="2147484158" r:id="rId13"/>
    <p:sldLayoutId id="2147484159" r:id="rId14"/>
    <p:sldLayoutId id="2147484160" r:id="rId15"/>
    <p:sldLayoutId id="2147484161" r:id="rId16"/>
    <p:sldLayoutId id="2147484281" r:id="rId17"/>
    <p:sldLayoutId id="2147484282" r:id="rId18"/>
    <p:sldLayoutId id="2147484296" r:id="rId19"/>
    <p:sldLayoutId id="2147484299" r:id="rId20"/>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8" Type="http://schemas.openxmlformats.org/officeDocument/2006/relationships/image" Target="../media/image51.e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emf"/><Relationship Id="rId12" Type="http://schemas.openxmlformats.org/officeDocument/2006/relationships/image" Target="../media/image55.emf"/><Relationship Id="rId2" Type="http://schemas.openxmlformats.org/officeDocument/2006/relationships/image" Target="../media/image45.emf"/><Relationship Id="rId16" Type="http://schemas.openxmlformats.org/officeDocument/2006/relationships/image" Target="../media/image59.emf"/><Relationship Id="rId1" Type="http://schemas.openxmlformats.org/officeDocument/2006/relationships/slideLayout" Target="../slideLayouts/slideLayout22.xml"/><Relationship Id="rId6" Type="http://schemas.openxmlformats.org/officeDocument/2006/relationships/image" Target="../media/image49.emf"/><Relationship Id="rId11" Type="http://schemas.openxmlformats.org/officeDocument/2006/relationships/image" Target="../media/image54.emf"/><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 Id="rId14" Type="http://schemas.openxmlformats.org/officeDocument/2006/relationships/image" Target="../media/image5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hyperlink" Target="http://blogs.msdn.com/vesku" TargetMode="External"/><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6.WMF"/><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69.png"/><Relationship Id="rId5" Type="http://schemas.openxmlformats.org/officeDocument/2006/relationships/image" Target="../media/image68.WMF"/><Relationship Id="rId4" Type="http://schemas.openxmlformats.org/officeDocument/2006/relationships/image" Target="../media/image67.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40.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hyperlink" Target="http://apisandbox.msdn.microsoft.com/" TargetMode="External"/><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hyperlink" Target="http://dev.office.com/training" TargetMode="External"/><Relationship Id="rId4" Type="http://schemas.openxmlformats.org/officeDocument/2006/relationships/hyperlink" Target="http://dev.office.com/getting-starte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yammer.com/itpronetwork" TargetMode="External"/><Relationship Id="rId7" Type="http://schemas.openxmlformats.org/officeDocument/2006/relationships/image" Target="../media/image80.png"/><Relationship Id="rId2" Type="http://schemas.openxmlformats.org/officeDocument/2006/relationships/hyperlink" Target="http://officespdev.uservoice.com/" TargetMode="External"/><Relationship Id="rId1" Type="http://schemas.openxmlformats.org/officeDocument/2006/relationships/slideLayout" Target="../slideLayouts/slideLayout22.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hyperlink" Target="http://stackoverflow.com/questions/tagged/ms-offi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39.png"/><Relationship Id="rId3" Type="http://schemas.openxmlformats.org/officeDocument/2006/relationships/image" Target="../media/image26.emf"/><Relationship Id="rId7" Type="http://schemas.openxmlformats.org/officeDocument/2006/relationships/image" Target="../media/image30.png"/><Relationship Id="rId12" Type="http://schemas.openxmlformats.org/officeDocument/2006/relationships/image" Target="../media/image34.png"/><Relationship Id="rId17" Type="http://schemas.microsoft.com/office/2007/relationships/hdphoto" Target="../media/hdphoto2.wdp"/><Relationship Id="rId2" Type="http://schemas.openxmlformats.org/officeDocument/2006/relationships/image" Target="../media/image25.png"/><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22.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emf"/><Relationship Id="rId15" Type="http://schemas.openxmlformats.org/officeDocument/2006/relationships/image" Target="../media/image37.png"/><Relationship Id="rId10" Type="http://schemas.microsoft.com/office/2007/relationships/hdphoto" Target="../media/hdphoto1.wdp"/><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sz="3600" b="1" dirty="0"/>
              <a:t>Latest learnings on transforming your SharePoint code from server side to client side</a:t>
            </a:r>
            <a:endParaRPr lang="en-US" sz="3600" dirty="0"/>
          </a:p>
        </p:txBody>
      </p:sp>
      <p:sp>
        <p:nvSpPr>
          <p:cNvPr id="2" name="Text Placeholder 1"/>
          <p:cNvSpPr>
            <a:spLocks noGrp="1"/>
          </p:cNvSpPr>
          <p:nvPr>
            <p:ph type="body" sz="quarter" idx="12"/>
          </p:nvPr>
        </p:nvSpPr>
        <p:spPr>
          <a:xfrm>
            <a:off x="493713" y="5307324"/>
            <a:ext cx="5658893" cy="498598"/>
          </a:xfrm>
        </p:spPr>
        <p:txBody>
          <a:bodyPr/>
          <a:lstStyle/>
          <a:p>
            <a:r>
              <a:rPr lang="fi-FI" dirty="0" smtClean="0"/>
              <a:t>Vesa Juvonen</a:t>
            </a:r>
          </a:p>
          <a:p>
            <a:r>
              <a:rPr lang="fi-FI" dirty="0" smtClean="0"/>
              <a:t>Senior Program Manager</a:t>
            </a:r>
          </a:p>
          <a:p>
            <a:r>
              <a:rPr lang="fi-FI" dirty="0" smtClean="0"/>
              <a:t>Office 365 Engineering, Microsoft</a:t>
            </a:r>
            <a:endParaRPr lang="en-US" dirty="0"/>
          </a:p>
        </p:txBody>
      </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“Will Farm Solutions </a:t>
            </a:r>
            <a:r>
              <a:rPr lang="en-US" sz="6598" dirty="0" smtClean="0"/>
              <a:t>be supported with SharePoint Server 2016”</a:t>
            </a:r>
            <a:endParaRPr lang="en-GB" sz="6598" dirty="0"/>
          </a:p>
        </p:txBody>
      </p:sp>
      <p:sp>
        <p:nvSpPr>
          <p:cNvPr id="4" name="TextBox 3"/>
          <p:cNvSpPr txBox="1"/>
          <p:nvPr/>
        </p:nvSpPr>
        <p:spPr>
          <a:xfrm>
            <a:off x="4526217" y="4969934"/>
            <a:ext cx="6744731" cy="1569148"/>
          </a:xfrm>
          <a:prstGeom prst="rect">
            <a:avLst/>
          </a:prstGeom>
          <a:noFill/>
        </p:spPr>
        <p:txBody>
          <a:bodyPr wrap="square" rtlCol="0">
            <a:spAutoFit/>
          </a:bodyPr>
          <a:lstStyle/>
          <a:p>
            <a:r>
              <a:rPr lang="en-US" sz="2399" dirty="0" smtClean="0"/>
              <a:t>We will make though investments mainly on the app model side also for on-premises to better align the development story: Write once and use it cross cloud and on-premise</a:t>
            </a:r>
            <a:r>
              <a:rPr lang="en-US" sz="2399" dirty="0"/>
              <a:t>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584618" cy="1861600"/>
          </a:xfrm>
          <a:prstGeom prst="rect">
            <a:avLst/>
          </a:prstGeom>
          <a:noFill/>
        </p:spPr>
        <p:txBody>
          <a:bodyPr wrap="none" rtlCol="0">
            <a:spAutoFit/>
          </a:bodyPr>
          <a:lstStyle/>
          <a:p>
            <a:r>
              <a:rPr lang="en-US" sz="11497" dirty="0" smtClean="0">
                <a:latin typeface="Segoe UI" panose="020B0502040204020203" pitchFamily="34" charset="0"/>
                <a:cs typeface="Segoe UI" panose="020B0502040204020203" pitchFamily="34" charset="0"/>
              </a:rPr>
              <a:t>Yes.</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015262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000" dirty="0" smtClean="0"/>
              <a:t>“I saw a blog post in Internet saying that app model is dead”</a:t>
            </a:r>
            <a:endParaRPr lang="en-GB" sz="6000" dirty="0"/>
          </a:p>
        </p:txBody>
      </p:sp>
      <p:sp>
        <p:nvSpPr>
          <p:cNvPr id="4" name="TextBox 3"/>
          <p:cNvSpPr txBox="1"/>
          <p:nvPr/>
        </p:nvSpPr>
        <p:spPr>
          <a:xfrm>
            <a:off x="4280234" y="4734528"/>
            <a:ext cx="6744731" cy="1569148"/>
          </a:xfrm>
          <a:prstGeom prst="rect">
            <a:avLst/>
          </a:prstGeom>
          <a:noFill/>
        </p:spPr>
        <p:txBody>
          <a:bodyPr wrap="square" rtlCol="0">
            <a:spAutoFit/>
          </a:bodyPr>
          <a:lstStyle/>
          <a:p>
            <a:r>
              <a:rPr lang="en-US" sz="2399" dirty="0" smtClean="0"/>
              <a:t>It’s more live than ever. We are committed on this model and majority of our development investments are placed on the app model topics for cloud AND on-premises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601633"/>
            <a:ext cx="5785751" cy="1569660"/>
          </a:xfrm>
          <a:prstGeom prst="rect">
            <a:avLst/>
          </a:prstGeom>
          <a:noFill/>
        </p:spPr>
        <p:txBody>
          <a:bodyPr wrap="none" rtlCol="0">
            <a:spAutoFit/>
          </a:bodyPr>
          <a:lstStyle/>
          <a:p>
            <a:r>
              <a:rPr lang="en-US" sz="9600" dirty="0" smtClean="0">
                <a:latin typeface="Segoe UI" panose="020B0502040204020203" pitchFamily="34" charset="0"/>
                <a:cs typeface="Segoe UI" panose="020B0502040204020203" pitchFamily="34" charset="0"/>
              </a:rPr>
              <a:t>No it’s not</a:t>
            </a:r>
            <a:endParaRPr lang="en-GB" sz="9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1130682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279"/>
          <a:stretch/>
        </p:blipFill>
        <p:spPr>
          <a:xfrm>
            <a:off x="0" y="0"/>
            <a:ext cx="12188825" cy="6879026"/>
          </a:xfrm>
          <a:prstGeom prst="rect">
            <a:avLst/>
          </a:prstGeom>
        </p:spPr>
      </p:pic>
      <p:sp>
        <p:nvSpPr>
          <p:cNvPr id="12" name="Rectangle 11"/>
          <p:cNvSpPr/>
          <p:nvPr/>
        </p:nvSpPr>
        <p:spPr bwMode="auto">
          <a:xfrm rot="16200000" flipH="1" flipV="1">
            <a:off x="2537429" y="-2537423"/>
            <a:ext cx="6879021" cy="1195387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Introduction on the </a:t>
            </a:r>
            <a:br>
              <a:rPr lang="en-US" sz="7200" dirty="0" smtClean="0"/>
            </a:br>
            <a:r>
              <a:rPr lang="en-US" sz="7200" dirty="0" smtClean="0"/>
              <a:t>model in Microsoft</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work in this areas?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How we introduce changes?</a:t>
            </a:r>
            <a:endParaRPr lang="en-US" sz="2400" dirty="0">
              <a:solidFill>
                <a:srgbClr val="FFFFFF"/>
              </a:solidFill>
              <a:latin typeface="Segoe UI Light"/>
            </a:endParaRPr>
          </a:p>
        </p:txBody>
      </p:sp>
    </p:spTree>
    <p:extLst>
      <p:ext uri="{BB962C8B-B14F-4D97-AF65-F5344CB8AC3E}">
        <p14:creationId xmlns:p14="http://schemas.microsoft.com/office/powerpoint/2010/main" val="1366933173"/>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400" dirty="0" smtClean="0"/>
              <a:t>“Microsoft is coming up with recommendations without knowledge on what field needs”</a:t>
            </a:r>
            <a:endParaRPr lang="en-GB" sz="5400" dirty="0"/>
          </a:p>
        </p:txBody>
      </p:sp>
      <p:sp>
        <p:nvSpPr>
          <p:cNvPr id="4" name="TextBox 3"/>
          <p:cNvSpPr txBox="1"/>
          <p:nvPr/>
        </p:nvSpPr>
        <p:spPr>
          <a:xfrm>
            <a:off x="4170904" y="4627417"/>
            <a:ext cx="6744731" cy="1938351"/>
          </a:xfrm>
          <a:prstGeom prst="rect">
            <a:avLst/>
          </a:prstGeom>
          <a:noFill/>
        </p:spPr>
        <p:txBody>
          <a:bodyPr wrap="square" rtlCol="0">
            <a:spAutoFit/>
          </a:bodyPr>
          <a:lstStyle/>
          <a:p>
            <a:r>
              <a:rPr lang="en-US" sz="2399" dirty="0" smtClean="0"/>
              <a:t>We have multiple virtual teams who are working closely full time with customers on app model topics related on the cloud and also on-premises. Our recommendations are coming from real life customer work.</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170904" y="3585307"/>
            <a:ext cx="5513497" cy="1200329"/>
          </a:xfrm>
          <a:prstGeom prst="rect">
            <a:avLst/>
          </a:prstGeom>
          <a:noFill/>
        </p:spPr>
        <p:txBody>
          <a:bodyPr wrap="none" rtlCol="0">
            <a:spAutoFit/>
          </a:bodyPr>
          <a:lstStyle/>
          <a:p>
            <a:r>
              <a:rPr lang="en-US" sz="7200" dirty="0" smtClean="0">
                <a:latin typeface="Segoe UI" panose="020B0502040204020203" pitchFamily="34" charset="0"/>
                <a:cs typeface="Segoe UI" panose="020B0502040204020203" pitchFamily="34" charset="0"/>
              </a:rPr>
              <a:t>Actually… No</a:t>
            </a:r>
            <a:endParaRPr lang="en-GB" sz="7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32565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69099" y="3723621"/>
            <a:ext cx="11439686" cy="2423745"/>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6" name="Rectangle 5"/>
          <p:cNvSpPr/>
          <p:nvPr/>
        </p:nvSpPr>
        <p:spPr bwMode="auto">
          <a:xfrm>
            <a:off x="269099" y="1635100"/>
            <a:ext cx="11439686" cy="1990507"/>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algn="ctr" defTabSz="913642" fontAlgn="base">
              <a:lnSpc>
                <a:spcPct val="90000"/>
              </a:lnSpc>
              <a:spcBef>
                <a:spcPct val="0"/>
              </a:spcBef>
              <a:spcAft>
                <a:spcPct val="0"/>
              </a:spcAft>
            </a:pPr>
            <a:endParaRPr lang="en-US" sz="2351" dirty="0">
              <a:solidFill>
                <a:schemeClr val="tx1"/>
              </a:solidFill>
              <a:ea typeface="Segoe UI" pitchFamily="34" charset="0"/>
              <a:cs typeface="Segoe UI" pitchFamily="34" charset="0"/>
            </a:endParaRPr>
          </a:p>
        </p:txBody>
      </p:sp>
      <p:sp>
        <p:nvSpPr>
          <p:cNvPr id="10" name="Rectangle 9" hidden="1"/>
          <p:cNvSpPr/>
          <p:nvPr/>
        </p:nvSpPr>
        <p:spPr bwMode="auto">
          <a:xfrm>
            <a:off x="6488" y="1336651"/>
            <a:ext cx="6170299" cy="551770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67" tIns="143256" rIns="179067" bIns="143256" numCol="1" spcCol="0" rtlCol="0" fromWordArt="0" anchor="t" anchorCtr="0" forceAA="0" compatLnSpc="1">
            <a:prstTxWarp prst="textNoShape">
              <a:avLst/>
            </a:prstTxWarp>
            <a:noAutofit/>
          </a:bodyPr>
          <a:lstStyle/>
          <a:p>
            <a:pPr algn="ctr" defTabSz="913012" fontAlgn="base">
              <a:lnSpc>
                <a:spcPct val="90000"/>
              </a:lnSpc>
              <a:spcBef>
                <a:spcPct val="0"/>
              </a:spcBef>
              <a:spcAft>
                <a:spcPct val="0"/>
              </a:spcAft>
            </a:pPr>
            <a:endParaRPr lang="en-US" sz="2349"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1553757" y="1769600"/>
            <a:ext cx="7140914" cy="181130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Transform your code</a:t>
            </a:r>
          </a:p>
          <a:p>
            <a:pPr>
              <a:lnSpc>
                <a:spcPct val="90000"/>
              </a:lnSpc>
              <a:spcBef>
                <a:spcPts val="588"/>
              </a:spcBef>
              <a:spcAft>
                <a:spcPts val="2939"/>
              </a:spcAft>
              <a:buClr>
                <a:schemeClr val="tx1"/>
              </a:buClr>
              <a:buSzPct val="100000"/>
            </a:pPr>
            <a:r>
              <a:rPr lang="en-US" sz="2351" dirty="0">
                <a:latin typeface="+mj-lt"/>
              </a:rPr>
              <a:t>Providing App Model Patterns for common scenarios</a:t>
            </a:r>
            <a:br>
              <a:rPr lang="en-US" sz="2351" dirty="0">
                <a:latin typeface="+mj-lt"/>
              </a:rPr>
            </a:br>
            <a:r>
              <a:rPr lang="en-US" sz="2351" dirty="0">
                <a:latin typeface="+mj-lt"/>
              </a:rPr>
              <a:t>Open source and based on community contributions</a:t>
            </a:r>
            <a:br>
              <a:rPr lang="en-US" sz="2351" dirty="0">
                <a:latin typeface="+mj-lt"/>
              </a:rPr>
            </a:br>
            <a:r>
              <a:rPr lang="en-US" sz="2351" dirty="0">
                <a:latin typeface="+mj-lt"/>
              </a:rPr>
              <a:t>Constantly evolving set of material for reuse</a:t>
            </a:r>
          </a:p>
        </p:txBody>
      </p:sp>
      <p:sp>
        <p:nvSpPr>
          <p:cNvPr id="20" name="Rectangle 19"/>
          <p:cNvSpPr/>
          <p:nvPr/>
        </p:nvSpPr>
        <p:spPr>
          <a:xfrm>
            <a:off x="1553757" y="3909805"/>
            <a:ext cx="10047480" cy="2137016"/>
          </a:xfrm>
          <a:prstGeom prst="rect">
            <a:avLst/>
          </a:prstGeom>
          <a:noFill/>
        </p:spPr>
        <p:txBody>
          <a:bodyPr wrap="square">
            <a:spAutoFit/>
          </a:bodyPr>
          <a:lstStyle/>
          <a:p>
            <a:pPr>
              <a:lnSpc>
                <a:spcPct val="90000"/>
              </a:lnSpc>
              <a:spcBef>
                <a:spcPts val="588"/>
              </a:spcBef>
              <a:spcAft>
                <a:spcPts val="1763"/>
              </a:spcAft>
              <a:buClr>
                <a:schemeClr val="tx1"/>
              </a:buClr>
              <a:buSzPct val="100000"/>
            </a:pPr>
            <a:r>
              <a:rPr lang="en-US" sz="3135" b="1" dirty="0"/>
              <a:t>100+ Visual Studio projects</a:t>
            </a:r>
          </a:p>
          <a:p>
            <a:pPr>
              <a:lnSpc>
                <a:spcPct val="90000"/>
              </a:lnSpc>
              <a:spcBef>
                <a:spcPts val="588"/>
              </a:spcBef>
              <a:spcAft>
                <a:spcPts val="2939"/>
              </a:spcAft>
              <a:buClr>
                <a:schemeClr val="tx1"/>
              </a:buClr>
              <a:buSzPct val="100000"/>
            </a:pPr>
            <a:r>
              <a:rPr lang="en-US" sz="2351" dirty="0">
                <a:latin typeface="+mj-lt"/>
              </a:rPr>
              <a:t>Common scenarios</a:t>
            </a:r>
            <a:br>
              <a:rPr lang="en-US" sz="2351" dirty="0">
                <a:latin typeface="+mj-lt"/>
              </a:rPr>
            </a:br>
            <a:r>
              <a:rPr lang="en-US" sz="2351" dirty="0">
                <a:latin typeface="+mj-lt"/>
              </a:rPr>
              <a:t>Branding</a:t>
            </a:r>
            <a:br>
              <a:rPr lang="en-US" sz="2351" dirty="0">
                <a:latin typeface="+mj-lt"/>
              </a:rPr>
            </a:br>
            <a:r>
              <a:rPr lang="en-US" sz="2351" dirty="0">
                <a:latin typeface="+mj-lt"/>
              </a:rPr>
              <a:t>Site provisioning</a:t>
            </a:r>
            <a:br>
              <a:rPr lang="en-US" sz="2351" dirty="0">
                <a:latin typeface="+mj-lt"/>
              </a:rPr>
            </a:br>
            <a:r>
              <a:rPr lang="en-US" sz="2351" dirty="0">
                <a:latin typeface="+mj-lt"/>
              </a:rPr>
              <a:t>Remote event receivers </a:t>
            </a:r>
          </a:p>
        </p:txBody>
      </p:sp>
      <p:sp>
        <p:nvSpPr>
          <p:cNvPr id="5" name="Rectangle 4"/>
          <p:cNvSpPr/>
          <p:nvPr/>
        </p:nvSpPr>
        <p:spPr>
          <a:xfrm>
            <a:off x="5739107" y="4656261"/>
            <a:ext cx="5323009" cy="1069437"/>
          </a:xfrm>
          <a:prstGeom prst="rect">
            <a:avLst/>
          </a:prstGeom>
        </p:spPr>
        <p:txBody>
          <a:bodyPr wrap="square">
            <a:spAutoFit/>
          </a:bodyPr>
          <a:lstStyle/>
          <a:p>
            <a:pPr>
              <a:lnSpc>
                <a:spcPct val="90000"/>
              </a:lnSpc>
              <a:spcBef>
                <a:spcPts val="588"/>
              </a:spcBef>
              <a:spcAft>
                <a:spcPts val="2939"/>
              </a:spcAft>
              <a:buClr>
                <a:schemeClr val="tx1"/>
              </a:buClr>
              <a:buSzPct val="100000"/>
            </a:pPr>
            <a:r>
              <a:rPr lang="en-US" sz="2351" dirty="0">
                <a:latin typeface="+mj-lt"/>
              </a:rPr>
              <a:t>UX component</a:t>
            </a:r>
            <a:br>
              <a:rPr lang="en-US" sz="2351" dirty="0">
                <a:latin typeface="+mj-lt"/>
              </a:rPr>
            </a:br>
            <a:r>
              <a:rPr lang="en-US" sz="2351" dirty="0">
                <a:latin typeface="+mj-lt"/>
              </a:rPr>
              <a:t>Taxonomy driven navigation</a:t>
            </a:r>
            <a:br>
              <a:rPr lang="en-US" sz="2351" dirty="0">
                <a:latin typeface="+mj-lt"/>
              </a:rPr>
            </a:br>
            <a:r>
              <a:rPr lang="en-US" sz="2351" dirty="0">
                <a:latin typeface="+mj-lt"/>
              </a:rPr>
              <a:t>And much more…</a:t>
            </a:r>
            <a:endParaRPr lang="en-US" sz="2351" u="sng" dirty="0">
              <a:latin typeface="+mj-lt"/>
            </a:endParaRPr>
          </a:p>
        </p:txBody>
      </p:sp>
      <p:grpSp>
        <p:nvGrpSpPr>
          <p:cNvPr id="32" name="Group 701"/>
          <p:cNvGrpSpPr>
            <a:grpSpLocks noChangeAspect="1"/>
          </p:cNvGrpSpPr>
          <p:nvPr/>
        </p:nvGrpSpPr>
        <p:grpSpPr bwMode="auto">
          <a:xfrm>
            <a:off x="392170" y="3909805"/>
            <a:ext cx="918403" cy="831817"/>
            <a:chOff x="10488" y="-2313"/>
            <a:chExt cx="944" cy="855"/>
          </a:xfrm>
          <a:solidFill>
            <a:schemeClr val="tx1">
              <a:lumMod val="50000"/>
              <a:lumOff val="50000"/>
            </a:schemeClr>
          </a:solidFill>
        </p:grpSpPr>
        <p:sp>
          <p:nvSpPr>
            <p:cNvPr id="33" name="Freeform 702"/>
            <p:cNvSpPr>
              <a:spLocks/>
            </p:cNvSpPr>
            <p:nvPr/>
          </p:nvSpPr>
          <p:spPr bwMode="auto">
            <a:xfrm>
              <a:off x="10488" y="-2313"/>
              <a:ext cx="779" cy="586"/>
            </a:xfrm>
            <a:custGeom>
              <a:avLst/>
              <a:gdLst>
                <a:gd name="T0" fmla="*/ 35 w 330"/>
                <a:gd name="T1" fmla="*/ 73 h 248"/>
                <a:gd name="T2" fmla="*/ 35 w 330"/>
                <a:gd name="T3" fmla="*/ 248 h 248"/>
                <a:gd name="T4" fmla="*/ 9 w 330"/>
                <a:gd name="T5" fmla="*/ 248 h 248"/>
                <a:gd name="T6" fmla="*/ 0 w 330"/>
                <a:gd name="T7" fmla="*/ 239 h 248"/>
                <a:gd name="T8" fmla="*/ 0 w 330"/>
                <a:gd name="T9" fmla="*/ 13 h 248"/>
                <a:gd name="T10" fmla="*/ 13 w 330"/>
                <a:gd name="T11" fmla="*/ 0 h 248"/>
                <a:gd name="T12" fmla="*/ 129 w 330"/>
                <a:gd name="T13" fmla="*/ 0 h 248"/>
                <a:gd name="T14" fmla="*/ 142 w 330"/>
                <a:gd name="T15" fmla="*/ 13 h 248"/>
                <a:gd name="T16" fmla="*/ 142 w 330"/>
                <a:gd name="T17" fmla="*/ 27 h 248"/>
                <a:gd name="T18" fmla="*/ 321 w 330"/>
                <a:gd name="T19" fmla="*/ 27 h 248"/>
                <a:gd name="T20" fmla="*/ 330 w 330"/>
                <a:gd name="T21" fmla="*/ 36 h 248"/>
                <a:gd name="T22" fmla="*/ 330 w 330"/>
                <a:gd name="T23" fmla="*/ 86 h 248"/>
                <a:gd name="T24" fmla="*/ 177 w 330"/>
                <a:gd name="T25" fmla="*/ 86 h 248"/>
                <a:gd name="T26" fmla="*/ 177 w 330"/>
                <a:gd name="T27" fmla="*/ 73 h 248"/>
                <a:gd name="T28" fmla="*/ 164 w 330"/>
                <a:gd name="T29" fmla="*/ 59 h 248"/>
                <a:gd name="T30" fmla="*/ 49 w 330"/>
                <a:gd name="T31" fmla="*/ 59 h 248"/>
                <a:gd name="T32" fmla="*/ 35 w 330"/>
                <a:gd name="T33" fmla="*/ 7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248">
                  <a:moveTo>
                    <a:pt x="35" y="73"/>
                  </a:moveTo>
                  <a:cubicBezTo>
                    <a:pt x="35" y="248"/>
                    <a:pt x="35" y="248"/>
                    <a:pt x="35" y="248"/>
                  </a:cubicBezTo>
                  <a:cubicBezTo>
                    <a:pt x="9" y="248"/>
                    <a:pt x="9" y="248"/>
                    <a:pt x="9" y="248"/>
                  </a:cubicBezTo>
                  <a:cubicBezTo>
                    <a:pt x="4" y="248"/>
                    <a:pt x="0" y="244"/>
                    <a:pt x="0" y="239"/>
                  </a:cubicBezTo>
                  <a:cubicBezTo>
                    <a:pt x="0" y="13"/>
                    <a:pt x="0" y="13"/>
                    <a:pt x="0" y="13"/>
                  </a:cubicBezTo>
                  <a:cubicBezTo>
                    <a:pt x="0" y="6"/>
                    <a:pt x="6" y="0"/>
                    <a:pt x="13" y="0"/>
                  </a:cubicBezTo>
                  <a:cubicBezTo>
                    <a:pt x="129" y="0"/>
                    <a:pt x="129" y="0"/>
                    <a:pt x="129" y="0"/>
                  </a:cubicBezTo>
                  <a:cubicBezTo>
                    <a:pt x="137" y="0"/>
                    <a:pt x="142" y="6"/>
                    <a:pt x="142" y="13"/>
                  </a:cubicBezTo>
                  <a:cubicBezTo>
                    <a:pt x="142" y="27"/>
                    <a:pt x="142" y="27"/>
                    <a:pt x="142" y="27"/>
                  </a:cubicBezTo>
                  <a:cubicBezTo>
                    <a:pt x="321" y="27"/>
                    <a:pt x="321" y="27"/>
                    <a:pt x="321" y="27"/>
                  </a:cubicBezTo>
                  <a:cubicBezTo>
                    <a:pt x="326" y="27"/>
                    <a:pt x="330" y="31"/>
                    <a:pt x="330" y="36"/>
                  </a:cubicBezTo>
                  <a:cubicBezTo>
                    <a:pt x="330" y="86"/>
                    <a:pt x="330" y="86"/>
                    <a:pt x="330" y="86"/>
                  </a:cubicBezTo>
                  <a:cubicBezTo>
                    <a:pt x="177" y="86"/>
                    <a:pt x="177" y="86"/>
                    <a:pt x="177" y="86"/>
                  </a:cubicBezTo>
                  <a:cubicBezTo>
                    <a:pt x="177" y="73"/>
                    <a:pt x="177" y="73"/>
                    <a:pt x="177" y="73"/>
                  </a:cubicBezTo>
                  <a:cubicBezTo>
                    <a:pt x="177" y="65"/>
                    <a:pt x="172" y="59"/>
                    <a:pt x="164" y="59"/>
                  </a:cubicBezTo>
                  <a:cubicBezTo>
                    <a:pt x="49" y="59"/>
                    <a:pt x="49" y="59"/>
                    <a:pt x="49" y="59"/>
                  </a:cubicBezTo>
                  <a:cubicBezTo>
                    <a:pt x="41" y="59"/>
                    <a:pt x="35" y="65"/>
                    <a:pt x="35"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sp>
          <p:nvSpPr>
            <p:cNvPr id="34" name="Freeform 703"/>
            <p:cNvSpPr>
              <a:spLocks/>
            </p:cNvSpPr>
            <p:nvPr/>
          </p:nvSpPr>
          <p:spPr bwMode="auto">
            <a:xfrm>
              <a:off x="10653" y="-2044"/>
              <a:ext cx="779" cy="586"/>
            </a:xfrm>
            <a:custGeom>
              <a:avLst/>
              <a:gdLst>
                <a:gd name="T0" fmla="*/ 321 w 330"/>
                <a:gd name="T1" fmla="*/ 27 h 248"/>
                <a:gd name="T2" fmla="*/ 143 w 330"/>
                <a:gd name="T3" fmla="*/ 27 h 248"/>
                <a:gd name="T4" fmla="*/ 143 w 330"/>
                <a:gd name="T5" fmla="*/ 14 h 248"/>
                <a:gd name="T6" fmla="*/ 129 w 330"/>
                <a:gd name="T7" fmla="*/ 0 h 248"/>
                <a:gd name="T8" fmla="*/ 14 w 330"/>
                <a:gd name="T9" fmla="*/ 0 h 248"/>
                <a:gd name="T10" fmla="*/ 0 w 330"/>
                <a:gd name="T11" fmla="*/ 14 h 248"/>
                <a:gd name="T12" fmla="*/ 0 w 330"/>
                <a:gd name="T13" fmla="*/ 239 h 248"/>
                <a:gd name="T14" fmla="*/ 9 w 330"/>
                <a:gd name="T15" fmla="*/ 248 h 248"/>
                <a:gd name="T16" fmla="*/ 35 w 330"/>
                <a:gd name="T17" fmla="*/ 248 h 248"/>
                <a:gd name="T18" fmla="*/ 321 w 330"/>
                <a:gd name="T19" fmla="*/ 248 h 248"/>
                <a:gd name="T20" fmla="*/ 330 w 330"/>
                <a:gd name="T21" fmla="*/ 239 h 248"/>
                <a:gd name="T22" fmla="*/ 330 w 330"/>
                <a:gd name="T23" fmla="*/ 36 h 248"/>
                <a:gd name="T24" fmla="*/ 321 w 330"/>
                <a:gd name="T25" fmla="*/ 2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248">
                  <a:moveTo>
                    <a:pt x="321" y="27"/>
                  </a:moveTo>
                  <a:cubicBezTo>
                    <a:pt x="143" y="27"/>
                    <a:pt x="143" y="27"/>
                    <a:pt x="143" y="27"/>
                  </a:cubicBezTo>
                  <a:cubicBezTo>
                    <a:pt x="143" y="14"/>
                    <a:pt x="143" y="14"/>
                    <a:pt x="143" y="14"/>
                  </a:cubicBezTo>
                  <a:cubicBezTo>
                    <a:pt x="143" y="6"/>
                    <a:pt x="137" y="0"/>
                    <a:pt x="129" y="0"/>
                  </a:cubicBezTo>
                  <a:cubicBezTo>
                    <a:pt x="14" y="0"/>
                    <a:pt x="14" y="0"/>
                    <a:pt x="14" y="0"/>
                  </a:cubicBezTo>
                  <a:cubicBezTo>
                    <a:pt x="6" y="0"/>
                    <a:pt x="0" y="7"/>
                    <a:pt x="0" y="14"/>
                  </a:cubicBezTo>
                  <a:cubicBezTo>
                    <a:pt x="0" y="239"/>
                    <a:pt x="0" y="239"/>
                    <a:pt x="0" y="239"/>
                  </a:cubicBezTo>
                  <a:cubicBezTo>
                    <a:pt x="0" y="244"/>
                    <a:pt x="4" y="248"/>
                    <a:pt x="9" y="248"/>
                  </a:cubicBezTo>
                  <a:cubicBezTo>
                    <a:pt x="35" y="248"/>
                    <a:pt x="35" y="248"/>
                    <a:pt x="35" y="248"/>
                  </a:cubicBezTo>
                  <a:cubicBezTo>
                    <a:pt x="321" y="248"/>
                    <a:pt x="321" y="248"/>
                    <a:pt x="321" y="248"/>
                  </a:cubicBezTo>
                  <a:cubicBezTo>
                    <a:pt x="326" y="248"/>
                    <a:pt x="330" y="244"/>
                    <a:pt x="330" y="239"/>
                  </a:cubicBezTo>
                  <a:cubicBezTo>
                    <a:pt x="330" y="36"/>
                    <a:pt x="330" y="36"/>
                    <a:pt x="330" y="36"/>
                  </a:cubicBezTo>
                  <a:cubicBezTo>
                    <a:pt x="330" y="31"/>
                    <a:pt x="326" y="27"/>
                    <a:pt x="321" y="27"/>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6" tIns="44798" rIns="89596" bIns="44798" numCol="1" anchor="t" anchorCtr="0" compatLnSpc="1">
              <a:prstTxWarp prst="textNoShape">
                <a:avLst/>
              </a:prstTxWarp>
            </a:bodyPr>
            <a:lstStyle/>
            <a:p>
              <a:pPr algn="just" defTabSz="895898"/>
              <a:endParaRPr lang="en-US" sz="1666" dirty="0"/>
            </a:p>
          </p:txBody>
        </p:sp>
      </p:grpSp>
      <p:grpSp>
        <p:nvGrpSpPr>
          <p:cNvPr id="36" name="Group 35"/>
          <p:cNvGrpSpPr/>
          <p:nvPr/>
        </p:nvGrpSpPr>
        <p:grpSpPr bwMode="black">
          <a:xfrm>
            <a:off x="384923" y="1944201"/>
            <a:ext cx="961014" cy="781827"/>
            <a:chOff x="5184775" y="225425"/>
            <a:chExt cx="1500188" cy="1220788"/>
          </a:xfrm>
          <a:solidFill>
            <a:schemeClr val="bg1">
              <a:lumMod val="50000"/>
            </a:schemeClr>
          </a:solidFill>
        </p:grpSpPr>
        <p:sp>
          <p:nvSpPr>
            <p:cNvPr id="3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8" name="Oval 87"/>
            <p:cNvSpPr>
              <a:spLocks noChangeArrowheads="1"/>
            </p:cNvSpPr>
            <p:nvPr/>
          </p:nvSpPr>
          <p:spPr bwMode="black">
            <a:xfrm>
              <a:off x="5649158" y="7945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3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sp>
          <p:nvSpPr>
            <p:cNvPr id="40" name="Oval 87"/>
            <p:cNvSpPr>
              <a:spLocks noChangeArrowheads="1"/>
            </p:cNvSpPr>
            <p:nvPr/>
          </p:nvSpPr>
          <p:spPr bwMode="black">
            <a:xfrm>
              <a:off x="6374687" y="487981"/>
              <a:ext cx="69870" cy="6987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798" rIns="89596" bIns="44798" numCol="1" anchor="t" anchorCtr="0" compatLnSpc="1">
              <a:prstTxWarp prst="textNoShape">
                <a:avLst/>
              </a:prstTxWarp>
            </a:bodyPr>
            <a:lstStyle/>
            <a:p>
              <a:pPr algn="ctr" defTabSz="895898"/>
              <a:endParaRPr lang="en-US" sz="1568" dirty="0"/>
            </a:p>
          </p:txBody>
        </p:sp>
      </p:grpSp>
      <p:sp>
        <p:nvSpPr>
          <p:cNvPr id="21" name="Rectangle 20"/>
          <p:cNvSpPr/>
          <p:nvPr/>
        </p:nvSpPr>
        <p:spPr>
          <a:xfrm>
            <a:off x="1587" y="6502424"/>
            <a:ext cx="8075097" cy="338466"/>
          </a:xfrm>
          <a:prstGeom prst="rect">
            <a:avLst/>
          </a:prstGeom>
        </p:spPr>
        <p:txBody>
          <a:bodyPr wrap="square">
            <a:spAutoFit/>
          </a:bodyPr>
          <a:lstStyle/>
          <a:p>
            <a:r>
              <a:rPr lang="en-US" sz="1600" dirty="0"/>
              <a:t>Patterns and Practices Yammer Group - </a:t>
            </a:r>
            <a:r>
              <a:rPr lang="en-US" sz="1600" u="sng" dirty="0"/>
              <a:t>http://aka.ms/officedevpnpYammer</a:t>
            </a:r>
            <a:r>
              <a:rPr lang="en-US" sz="1600" dirty="0"/>
              <a:t> </a:t>
            </a:r>
            <a:endParaRPr lang="en-US" sz="1400" dirty="0"/>
          </a:p>
        </p:txBody>
      </p:sp>
      <p:sp>
        <p:nvSpPr>
          <p:cNvPr id="24" name="Rectangle 23"/>
          <p:cNvSpPr/>
          <p:nvPr/>
        </p:nvSpPr>
        <p:spPr>
          <a:xfrm>
            <a:off x="4898240" y="505398"/>
            <a:ext cx="5003593" cy="646035"/>
          </a:xfrm>
          <a:prstGeom prst="rect">
            <a:avLst/>
          </a:prstGeom>
        </p:spPr>
        <p:txBody>
          <a:bodyPr wrap="none">
            <a:spAutoFit/>
          </a:bodyPr>
          <a:lstStyle/>
          <a:p>
            <a:pPr algn="r">
              <a:lnSpc>
                <a:spcPct val="90000"/>
              </a:lnSpc>
              <a:spcBef>
                <a:spcPts val="588"/>
              </a:spcBef>
              <a:spcAft>
                <a:spcPts val="2939"/>
              </a:spcAft>
              <a:buClr>
                <a:schemeClr val="tx1"/>
              </a:buClr>
              <a:buSzPct val="100000"/>
            </a:pPr>
            <a:r>
              <a:rPr lang="en-US" sz="3999" u="sng" dirty="0"/>
              <a:t>aka.ms/</a:t>
            </a:r>
            <a:r>
              <a:rPr lang="en-US" sz="3999" u="sng" dirty="0" err="1"/>
              <a:t>OfficeDevPnP</a:t>
            </a:r>
            <a:endParaRPr lang="en-US" sz="3999" u="sng" dirty="0"/>
          </a:p>
        </p:txBody>
      </p:sp>
      <p:pic>
        <p:nvPicPr>
          <p:cNvPr id="2" name="Picture 1"/>
          <p:cNvPicPr>
            <a:picLocks noChangeAspect="1"/>
          </p:cNvPicPr>
          <p:nvPr/>
        </p:nvPicPr>
        <p:blipFill>
          <a:blip r:embed="rId3"/>
          <a:stretch>
            <a:fillRect/>
          </a:stretch>
        </p:blipFill>
        <p:spPr>
          <a:xfrm>
            <a:off x="0" y="0"/>
            <a:ext cx="6229745" cy="1656961"/>
          </a:xfrm>
          <a:prstGeom prst="rect">
            <a:avLst/>
          </a:prstGeom>
        </p:spPr>
      </p:pic>
    </p:spTree>
    <p:extLst>
      <p:ext uri="{BB962C8B-B14F-4D97-AF65-F5344CB8AC3E}">
        <p14:creationId xmlns:p14="http://schemas.microsoft.com/office/powerpoint/2010/main" val="19101701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35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0-#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300"/>
                                        <p:tgtEl>
                                          <p:spTgt spid="36"/>
                                        </p:tgtEl>
                                      </p:cBhvr>
                                    </p:animEffect>
                                  </p:childTnLst>
                                </p:cTn>
                              </p:par>
                              <p:par>
                                <p:cTn id="16" presetID="63" presetClass="path" presetSubtype="0" decel="100000" fill="hold" nodeType="withEffect">
                                  <p:stCondLst>
                                    <p:cond delay="700"/>
                                  </p:stCondLst>
                                  <p:childTnLst>
                                    <p:animMotion origin="layout" path="M -3.75E-6 -1.85185E-6 L 0.01511 -1.85185E-6 " pathEditMode="relative" rAng="0" ptsTypes="AA">
                                      <p:cBhvr>
                                        <p:cTn id="17" dur="500" spd="-100000" fill="hold"/>
                                        <p:tgtEl>
                                          <p:spTgt spid="36"/>
                                        </p:tgtEl>
                                        <p:attrNameLst>
                                          <p:attrName>ppt_x</p:attrName>
                                          <p:attrName>ppt_y</p:attrName>
                                        </p:attrNameLst>
                                      </p:cBhvr>
                                      <p:rCtr x="755" y="0"/>
                                    </p:animMotion>
                                  </p:childTnLst>
                                </p:cTn>
                              </p:par>
                              <p:par>
                                <p:cTn id="18" presetID="10" presetClass="entr" presetSubtype="0" fill="hold" grpId="0" nodeType="withEffect">
                                  <p:stCondLst>
                                    <p:cond delay="8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par>
                                <p:cTn id="21" presetID="63" presetClass="path" presetSubtype="0" decel="100000" fill="hold" grpId="1" nodeType="withEffect">
                                  <p:stCondLst>
                                    <p:cond delay="800"/>
                                  </p:stCondLst>
                                  <p:childTnLst>
                                    <p:animMotion origin="layout" path="M 4.79167E-6 1.11111E-6 L 0.0151 1.11111E-6 " pathEditMode="relative" rAng="0" ptsTypes="AA">
                                      <p:cBhvr>
                                        <p:cTn id="22" dur="500" spd="-100000" fill="hold"/>
                                        <p:tgtEl>
                                          <p:spTgt spid="19"/>
                                        </p:tgtEl>
                                        <p:attrNameLst>
                                          <p:attrName>ppt_x</p:attrName>
                                          <p:attrName>ppt_y</p:attrName>
                                        </p:attrNameLst>
                                      </p:cBhvr>
                                      <p:rCtr x="755" y="0"/>
                                    </p:animMotion>
                                  </p:childTnLst>
                                </p:cTn>
                              </p:par>
                              <p:par>
                                <p:cTn id="23" presetID="10" presetClass="entr" presetSubtype="0" fill="hold" nodeType="withEffect">
                                  <p:stCondLst>
                                    <p:cond delay="9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300"/>
                                        <p:tgtEl>
                                          <p:spTgt spid="32"/>
                                        </p:tgtEl>
                                      </p:cBhvr>
                                    </p:animEffect>
                                  </p:childTnLst>
                                </p:cTn>
                              </p:par>
                              <p:par>
                                <p:cTn id="26" presetID="63" presetClass="path" presetSubtype="0" decel="100000" fill="hold" nodeType="withEffect">
                                  <p:stCondLst>
                                    <p:cond delay="900"/>
                                  </p:stCondLst>
                                  <p:childTnLst>
                                    <p:animMotion origin="layout" path="M -1.875E-6 3.7037E-7 L 0.01511 3.7037E-7 " pathEditMode="relative" rAng="0" ptsTypes="AA">
                                      <p:cBhvr>
                                        <p:cTn id="27" dur="500" spd="-100000" fill="hold"/>
                                        <p:tgtEl>
                                          <p:spTgt spid="32"/>
                                        </p:tgtEl>
                                        <p:attrNameLst>
                                          <p:attrName>ppt_x</p:attrName>
                                          <p:attrName>ppt_y</p:attrName>
                                        </p:attrNameLst>
                                      </p:cBhvr>
                                      <p:rCtr x="755" y="0"/>
                                    </p:animMotion>
                                  </p:childTnLst>
                                </p:cTn>
                              </p:par>
                              <p:par>
                                <p:cTn id="28" presetID="10" presetClass="entr" presetSubtype="0" fill="hold" grpId="0" nodeType="withEffect">
                                  <p:stCondLst>
                                    <p:cond delay="10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300"/>
                                        <p:tgtEl>
                                          <p:spTgt spid="20"/>
                                        </p:tgtEl>
                                      </p:cBhvr>
                                    </p:animEffect>
                                  </p:childTnLst>
                                </p:cTn>
                              </p:par>
                              <p:par>
                                <p:cTn id="31" presetID="63" presetClass="path" presetSubtype="0" decel="100000" fill="hold" grpId="1" nodeType="withEffect">
                                  <p:stCondLst>
                                    <p:cond delay="1000"/>
                                  </p:stCondLst>
                                  <p:childTnLst>
                                    <p:animMotion origin="layout" path="M 1.66667E-6 3.33333E-6 L 0.0151 3.33333E-6 " pathEditMode="relative" rAng="0" ptsTypes="AA">
                                      <p:cBhvr>
                                        <p:cTn id="32" dur="500" spd="-100000" fill="hold"/>
                                        <p:tgtEl>
                                          <p:spTgt spid="20"/>
                                        </p:tgtEl>
                                        <p:attrNameLst>
                                          <p:attrName>ppt_x</p:attrName>
                                          <p:attrName>ppt_y</p:attrName>
                                        </p:attrNameLst>
                                      </p:cBhvr>
                                      <p:rCtr x="755" y="0"/>
                                    </p:animMotion>
                                  </p:childTnLst>
                                </p:cTn>
                              </p:par>
                              <p:par>
                                <p:cTn id="33" presetID="10"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300"/>
                                        <p:tgtEl>
                                          <p:spTgt spid="5"/>
                                        </p:tgtEl>
                                      </p:cBhvr>
                                    </p:animEffect>
                                  </p:childTnLst>
                                </p:cTn>
                              </p:par>
                              <p:par>
                                <p:cTn id="36" presetID="63" presetClass="path" presetSubtype="0" decel="100000" fill="hold" grpId="1" nodeType="withEffect">
                                  <p:stCondLst>
                                    <p:cond delay="1000"/>
                                  </p:stCondLst>
                                  <p:childTnLst>
                                    <p:animMotion origin="layout" path="M 1.45833E-6 2.96296E-6 L 0.0151 2.96296E-6 " pathEditMode="relative" rAng="0" ptsTypes="AA">
                                      <p:cBhvr>
                                        <p:cTn id="37" dur="500" spd="-100000" fill="hold"/>
                                        <p:tgtEl>
                                          <p:spTgt spid="5"/>
                                        </p:tgtEl>
                                        <p:attrNameLst>
                                          <p:attrName>ppt_x</p:attrName>
                                          <p:attrName>ppt_y</p:attrName>
                                        </p:attrNameLst>
                                      </p:cBhvr>
                                      <p:rCtr x="7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 grpId="0" animBg="1"/>
      <p:bldP spid="19" grpId="0"/>
      <p:bldP spid="19" grpId="1"/>
      <p:bldP spid="20" grpId="0"/>
      <p:bldP spid="20"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O365 Dev Patterns and Practices model</a:t>
            </a:r>
            <a:endParaRPr lang="en-GB" dirty="0"/>
          </a:p>
        </p:txBody>
      </p:sp>
      <p:sp>
        <p:nvSpPr>
          <p:cNvPr id="4" name="Rectangle 3"/>
          <p:cNvSpPr/>
          <p:nvPr/>
        </p:nvSpPr>
        <p:spPr bwMode="auto">
          <a:xfrm>
            <a:off x="4079276" y="2906997"/>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PnP</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9112" y="2212452"/>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Community</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19112" y="3747876"/>
            <a:ext cx="2008682" cy="1274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ea typeface="Segoe UI" pitchFamily="34" charset="0"/>
                <a:cs typeface="Segoe UI" pitchFamily="34" charset="0"/>
              </a:rPr>
              <a:t>JDP program</a:t>
            </a:r>
            <a:endParaRPr lang="en-GB"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7223671"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Training</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3671"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Guidance / MSDN</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7223671"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Videos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p:cNvCxnSpPr/>
          <p:nvPr/>
        </p:nvCxnSpPr>
        <p:spPr>
          <a:xfrm>
            <a:off x="2682693" y="2906997"/>
            <a:ext cx="1214203" cy="579619"/>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82693" y="3747876"/>
            <a:ext cx="1214203" cy="713102"/>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7223671"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Engineering input for API changes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9479014" y="157073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Core </a:t>
            </a:r>
            <a:br>
              <a:rPr lang="en-US" sz="2000" dirty="0" smtClean="0">
                <a:gradFill>
                  <a:gsLst>
                    <a:gs pos="0">
                      <a:srgbClr val="FFFFFF"/>
                    </a:gs>
                    <a:gs pos="100000">
                      <a:srgbClr val="FFFFFF"/>
                    </a:gs>
                  </a:gsLst>
                  <a:lin ang="5400000" scaled="0"/>
                </a:gradFill>
                <a:ea typeface="Segoe UI" pitchFamily="34" charset="0"/>
                <a:cs typeface="Segoe UI" pitchFamily="34" charset="0"/>
              </a:rPr>
            </a:br>
            <a:r>
              <a:rPr lang="en-US" sz="2000" dirty="0" smtClean="0">
                <a:gradFill>
                  <a:gsLst>
                    <a:gs pos="0">
                      <a:srgbClr val="FFFFFF"/>
                    </a:gs>
                    <a:gs pos="100000">
                      <a:srgbClr val="FFFFFF"/>
                    </a:gs>
                  </a:gsLst>
                  <a:lin ang="5400000" scaled="0"/>
                </a:gradFill>
                <a:ea typeface="Segoe UI" pitchFamily="34" charset="0"/>
                <a:cs typeface="Segoe UI" pitchFamily="34" charset="0"/>
              </a:rPr>
              <a:t>component</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479014" y="2659125"/>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Presentations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9479014" y="3751176"/>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Seminar materials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479014" y="4843227"/>
            <a:ext cx="2008682" cy="8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Other assets</a:t>
            </a:r>
            <a:endParaRPr lang="en-GB" sz="20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p:nvPr/>
        </p:nvCxnSpPr>
        <p:spPr>
          <a:xfrm flipV="1">
            <a:off x="6202791" y="2212452"/>
            <a:ext cx="973593" cy="1331627"/>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02791" y="3693714"/>
            <a:ext cx="973593" cy="1591990"/>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202791" y="3693714"/>
            <a:ext cx="973593" cy="410713"/>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202791" y="3101603"/>
            <a:ext cx="973593" cy="442476"/>
          </a:xfrm>
          <a:prstGeom prst="straightConnector1">
            <a:avLst/>
          </a:prstGeom>
          <a:ln w="57150">
            <a:solidFill>
              <a:schemeClr val="tx1">
                <a:lumMod val="65000"/>
                <a:lumOff val="35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3099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4060" y="170238"/>
            <a:ext cx="11149013" cy="747897"/>
          </a:xfrm>
        </p:spPr>
        <p:txBody>
          <a:bodyPr/>
          <a:lstStyle/>
          <a:p>
            <a:r>
              <a:rPr lang="en-US" sz="4800" dirty="0" smtClean="0"/>
              <a:t>Application Modernization: JDP Program</a:t>
            </a:r>
            <a:endParaRPr lang="en-US" sz="4800" dirty="0"/>
          </a:p>
        </p:txBody>
      </p:sp>
      <p:sp>
        <p:nvSpPr>
          <p:cNvPr id="14" name="Pentagon 13"/>
          <p:cNvSpPr/>
          <p:nvPr>
            <p:custDataLst>
              <p:tags r:id="rId1"/>
            </p:custDataLst>
          </p:nvPr>
        </p:nvSpPr>
        <p:spPr bwMode="auto">
          <a:xfrm>
            <a:off x="2800438" y="1063948"/>
            <a:ext cx="7149647" cy="247290"/>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WHERE ARE WE AND WHERE ARE WE HEADING?</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25" name="Pentagon 24"/>
          <p:cNvSpPr/>
          <p:nvPr>
            <p:custDataLst>
              <p:tags r:id="rId2"/>
            </p:custDataLst>
          </p:nvPr>
        </p:nvSpPr>
        <p:spPr bwMode="auto">
          <a:xfrm>
            <a:off x="2816334" y="3903743"/>
            <a:ext cx="4700815" cy="249238"/>
          </a:xfrm>
          <a:prstGeom prst="homePlat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0" rIns="91403" bIns="0" numCol="1" spcCol="0" rtlCol="0" fromWordArt="0" anchor="ctr" anchorCtr="0" forceAA="0" compatLnSpc="1">
            <a:prstTxWarp prst="textNoShape">
              <a:avLst/>
            </a:prstTxWarp>
            <a:noAutofit/>
          </a:bodyPr>
          <a:lstStyle/>
          <a:p>
            <a:pPr defTabSz="913951"/>
            <a:r>
              <a:rPr lang="en-US" sz="1400" dirty="0" smtClean="0">
                <a:solidFill>
                  <a:schemeClr val="tx1"/>
                </a:solidFill>
                <a:latin typeface="Segoe UI Semibold" panose="020B0702040204020203" pitchFamily="34" charset="0"/>
                <a:ea typeface="Segoe UI" pitchFamily="34" charset="0"/>
                <a:cs typeface="Segoe UI Semibold" panose="020B0702040204020203" pitchFamily="34" charset="0"/>
              </a:rPr>
              <a:t>ACTUAL CONVERSION</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16" name="Rectangle 15"/>
          <p:cNvSpPr/>
          <p:nvPr>
            <p:custDataLst>
              <p:tags r:id="rId3"/>
            </p:custDataLst>
          </p:nvPr>
        </p:nvSpPr>
        <p:spPr bwMode="auto">
          <a:xfrm>
            <a:off x="7650247" y="1405080"/>
            <a:ext cx="2316780" cy="52610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Architecture Session</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7" name="Rectangle 16"/>
          <p:cNvSpPr/>
          <p:nvPr>
            <p:custDataLst>
              <p:tags r:id="rId4"/>
            </p:custDataLst>
          </p:nvPr>
        </p:nvSpPr>
        <p:spPr bwMode="auto">
          <a:xfrm>
            <a:off x="2801335" y="1405080"/>
            <a:ext cx="2316780" cy="5261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Customer Preparedness</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8" name="Rectangle 17"/>
          <p:cNvSpPr/>
          <p:nvPr>
            <p:custDataLst>
              <p:tags r:id="rId5"/>
            </p:custDataLst>
          </p:nvPr>
        </p:nvSpPr>
        <p:spPr bwMode="auto">
          <a:xfrm>
            <a:off x="5225791" y="1405080"/>
            <a:ext cx="2316780" cy="526103"/>
          </a:xfrm>
          <a:prstGeom prst="rect">
            <a:avLst/>
          </a:prstGeom>
          <a:solidFill>
            <a:srgbClr val="007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Solution Assessment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19" name="TextBox 18"/>
          <p:cNvSpPr txBox="1"/>
          <p:nvPr/>
        </p:nvSpPr>
        <p:spPr>
          <a:xfrm>
            <a:off x="2784395" y="1941659"/>
            <a:ext cx="2316780" cy="885402"/>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Prepare app hosting configuration.  Leverage available resources to ramp up dev resources</a:t>
            </a:r>
          </a:p>
          <a:p>
            <a:pPr defTabSz="913951"/>
            <a:endParaRPr lang="en-US" sz="1400" dirty="0" smtClean="0">
              <a:solidFill>
                <a:schemeClr val="bg2">
                  <a:lumMod val="50000"/>
                </a:schemeClr>
              </a:solidFill>
              <a:cs typeface="Segoe UI" panose="020B0502040204020203" pitchFamily="34" charset="0"/>
            </a:endParaRPr>
          </a:p>
          <a:p>
            <a:pPr defTabSz="913951"/>
            <a:endParaRPr lang="en-US" sz="1400" dirty="0">
              <a:solidFill>
                <a:schemeClr val="bg2">
                  <a:lumMod val="50000"/>
                </a:schemeClr>
              </a:solidFill>
              <a:cs typeface="Segoe UI" panose="020B0502040204020203" pitchFamily="34" charset="0"/>
            </a:endParaRPr>
          </a:p>
        </p:txBody>
      </p:sp>
      <p:sp>
        <p:nvSpPr>
          <p:cNvPr id="20" name="TextBox 19"/>
          <p:cNvSpPr txBox="1"/>
          <p:nvPr/>
        </p:nvSpPr>
        <p:spPr>
          <a:xfrm>
            <a:off x="7633306" y="1941659"/>
            <a:ext cx="2316780" cy="495825"/>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architecture design </a:t>
            </a:r>
            <a:r>
              <a:rPr lang="en-US" sz="1400" dirty="0">
                <a:solidFill>
                  <a:schemeClr val="bg2">
                    <a:lumMod val="50000"/>
                  </a:schemeClr>
                </a:solidFill>
                <a:cs typeface="Segoe UI" panose="020B0502040204020203" pitchFamily="34" charset="0"/>
              </a:rPr>
              <a:t>guidance </a:t>
            </a:r>
            <a:r>
              <a:rPr lang="en-US" sz="1400" dirty="0" smtClean="0">
                <a:solidFill>
                  <a:schemeClr val="bg2">
                    <a:lumMod val="50000"/>
                  </a:schemeClr>
                </a:solidFill>
                <a:cs typeface="Segoe UI" panose="020B0502040204020203" pitchFamily="34" charset="0"/>
              </a:rPr>
              <a:t>for </a:t>
            </a:r>
            <a:r>
              <a:rPr lang="en-US" sz="1400" dirty="0">
                <a:solidFill>
                  <a:schemeClr val="bg2">
                    <a:lumMod val="50000"/>
                  </a:schemeClr>
                </a:solidFill>
                <a:cs typeface="Segoe UI" panose="020B0502040204020203" pitchFamily="34" charset="0"/>
              </a:rPr>
              <a:t>selected scenarios </a:t>
            </a:r>
          </a:p>
        </p:txBody>
      </p:sp>
      <p:sp>
        <p:nvSpPr>
          <p:cNvPr id="22" name="TextBox 21"/>
          <p:cNvSpPr txBox="1"/>
          <p:nvPr/>
        </p:nvSpPr>
        <p:spPr>
          <a:xfrm>
            <a:off x="5208850" y="1941659"/>
            <a:ext cx="2316780" cy="69061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Analyze solution inventory / requirements and provide guidance on solution modernization</a:t>
            </a:r>
            <a:endParaRPr lang="en-US" sz="1400" dirty="0">
              <a:solidFill>
                <a:schemeClr val="bg2">
                  <a:lumMod val="50000"/>
                </a:schemeClr>
              </a:solidFill>
              <a:cs typeface="Segoe UI" panose="020B0502040204020203" pitchFamily="34" charset="0"/>
            </a:endParaRPr>
          </a:p>
        </p:txBody>
      </p:sp>
      <p:sp>
        <p:nvSpPr>
          <p:cNvPr id="26" name="Rectangle 25"/>
          <p:cNvSpPr/>
          <p:nvPr>
            <p:custDataLst>
              <p:tags r:id="rId6"/>
            </p:custDataLst>
          </p:nvPr>
        </p:nvSpPr>
        <p:spPr bwMode="auto">
          <a:xfrm>
            <a:off x="2816334" y="2902100"/>
            <a:ext cx="2316780" cy="762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Successful smoke test app to validate configuration</a:t>
            </a:r>
            <a:endParaRPr lang="en-US" sz="1200" dirty="0">
              <a:solidFill>
                <a:schemeClr val="bg2">
                  <a:lumMod val="50000"/>
                </a:schemeClr>
              </a:solidFill>
              <a:ea typeface="Segoe UI" pitchFamily="34" charset="0"/>
              <a:cs typeface="Segoe UI" pitchFamily="34" charset="0"/>
            </a:endParaRPr>
          </a:p>
        </p:txBody>
      </p:sp>
      <p:sp>
        <p:nvSpPr>
          <p:cNvPr id="27" name="Rectangle 26"/>
          <p:cNvSpPr/>
          <p:nvPr>
            <p:custDataLst>
              <p:tags r:id="rId7"/>
            </p:custDataLst>
          </p:nvPr>
        </p:nvSpPr>
        <p:spPr bwMode="auto">
          <a:xfrm>
            <a:off x="5225791" y="2902100"/>
            <a:ext cx="2316780" cy="7078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r>
              <a:rPr lang="en-US" sz="1200" dirty="0" smtClean="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Assessment report</a:t>
            </a:r>
            <a:endParaRPr lang="en-US" sz="1200" dirty="0">
              <a:solidFill>
                <a:schemeClr val="bg2">
                  <a:lumMod val="50000"/>
                </a:schemeClr>
              </a:solidFill>
              <a:ea typeface="Segoe UI" pitchFamily="34" charset="0"/>
              <a:cs typeface="Segoe UI" pitchFamily="34" charset="0"/>
            </a:endParaRPr>
          </a:p>
        </p:txBody>
      </p:sp>
      <p:sp>
        <p:nvSpPr>
          <p:cNvPr id="28" name="Rectangle 27"/>
          <p:cNvSpPr/>
          <p:nvPr>
            <p:custDataLst>
              <p:tags r:id="rId8"/>
            </p:custDataLst>
          </p:nvPr>
        </p:nvSpPr>
        <p:spPr bwMode="auto">
          <a:xfrm>
            <a:off x="7650247" y="2902100"/>
            <a:ext cx="2316780" cy="602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Architecture Design Report</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Development SOW (optional)</a:t>
            </a:r>
            <a:endParaRPr lang="en-US" sz="1200" dirty="0">
              <a:solidFill>
                <a:schemeClr val="bg2">
                  <a:lumMod val="50000"/>
                </a:schemeClr>
              </a:solidFill>
              <a:ea typeface="Segoe UI" pitchFamily="34" charset="0"/>
              <a:cs typeface="Segoe UI" pitchFamily="34" charset="0"/>
            </a:endParaRPr>
          </a:p>
        </p:txBody>
      </p:sp>
      <p:sp>
        <p:nvSpPr>
          <p:cNvPr id="5" name="Rectangle 4"/>
          <p:cNvSpPr/>
          <p:nvPr/>
        </p:nvSpPr>
        <p:spPr bwMode="auto">
          <a:xfrm>
            <a:off x="2800398" y="1931183"/>
            <a:ext cx="2309455" cy="1768443"/>
          </a:xfrm>
          <a:prstGeom prst="rect">
            <a:avLst/>
          </a:prstGeom>
          <a:noFill/>
          <a:ln>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5232111" y="1923780"/>
            <a:ext cx="2302212" cy="1768443"/>
          </a:xfrm>
          <a:prstGeom prst="rect">
            <a:avLst/>
          </a:prstGeom>
          <a:noFill/>
          <a:ln>
            <a:solidFill>
              <a:srgbClr val="007F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659144" y="1931182"/>
            <a:ext cx="2300879" cy="1768443"/>
          </a:xfrm>
          <a:prstGeom prst="rect">
            <a:avLst/>
          </a:prstGeom>
          <a:noFill/>
          <a:ln>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custDataLst>
              <p:tags r:id="rId9"/>
            </p:custDataLst>
          </p:nvPr>
        </p:nvSpPr>
        <p:spPr bwMode="auto">
          <a:xfrm>
            <a:off x="2801334" y="4253915"/>
            <a:ext cx="2316578" cy="53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Development &amp; Testing</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1" name="TextBox 20"/>
          <p:cNvSpPr txBox="1"/>
          <p:nvPr/>
        </p:nvSpPr>
        <p:spPr>
          <a:xfrm>
            <a:off x="2784395"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Provide funding to off-set costs associated with development and testing</a:t>
            </a:r>
          </a:p>
          <a:p>
            <a:pPr defTabSz="913951"/>
            <a:endParaRPr lang="en-US" sz="1400" dirty="0">
              <a:solidFill>
                <a:schemeClr val="bg2">
                  <a:lumMod val="50000"/>
                </a:schemeClr>
              </a:solidFill>
              <a:cs typeface="Segoe UI" panose="020B0502040204020203" pitchFamily="34" charset="0"/>
            </a:endParaRPr>
          </a:p>
        </p:txBody>
      </p:sp>
      <p:sp>
        <p:nvSpPr>
          <p:cNvPr id="23" name="Rectangle 22"/>
          <p:cNvSpPr/>
          <p:nvPr>
            <p:custDataLst>
              <p:tags r:id="rId10"/>
            </p:custDataLst>
          </p:nvPr>
        </p:nvSpPr>
        <p:spPr bwMode="auto">
          <a:xfrm>
            <a:off x="5225577" y="4253915"/>
            <a:ext cx="2299640" cy="53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defTabSz="913650" fontAlgn="base">
              <a:spcBef>
                <a:spcPct val="0"/>
              </a:spcBef>
              <a:spcAft>
                <a:spcPct val="0"/>
              </a:spcAft>
            </a:pPr>
            <a:r>
              <a:rPr lang="en-US" sz="1700" dirty="0" smtClean="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rPr>
              <a:t>Deployment</a:t>
            </a:r>
            <a:endParaRPr lang="en-US" sz="1700" dirty="0">
              <a:gradFill flip="none" rotWithShape="1">
                <a:gsLst>
                  <a:gs pos="0">
                    <a:srgbClr val="FFFFFF"/>
                  </a:gs>
                  <a:gs pos="100000">
                    <a:srgbClr val="FFFFFF"/>
                  </a:gs>
                </a:gsLst>
                <a:lin ang="5400000" scaled="0"/>
                <a:tileRect/>
              </a:gradFill>
              <a:ea typeface="Segoe UI" pitchFamily="34" charset="0"/>
              <a:cs typeface="Segoe UI Semibold" panose="020B0702040204020203" pitchFamily="34" charset="0"/>
            </a:endParaRPr>
          </a:p>
        </p:txBody>
      </p:sp>
      <p:sp>
        <p:nvSpPr>
          <p:cNvPr id="24" name="TextBox 23"/>
          <p:cNvSpPr txBox="1"/>
          <p:nvPr/>
        </p:nvSpPr>
        <p:spPr>
          <a:xfrm>
            <a:off x="5208639" y="4798305"/>
            <a:ext cx="2316578" cy="503043"/>
          </a:xfrm>
          <a:prstGeom prst="rect">
            <a:avLst/>
          </a:prstGeom>
          <a:noFill/>
        </p:spPr>
        <p:txBody>
          <a:bodyPr wrap="square" lIns="91416" tIns="45708" rIns="91416" bIns="45708" rtlCol="0">
            <a:noAutofit/>
          </a:bodyPr>
          <a:lstStyle/>
          <a:p>
            <a:pPr defTabSz="913951"/>
            <a:r>
              <a:rPr lang="en-US" sz="1400" dirty="0" smtClean="0">
                <a:solidFill>
                  <a:schemeClr val="bg2">
                    <a:lumMod val="50000"/>
                  </a:schemeClr>
                </a:solidFill>
                <a:cs typeface="Segoe UI" panose="020B0502040204020203" pitchFamily="34" charset="0"/>
              </a:rPr>
              <a:t>Retract FTC</a:t>
            </a:r>
          </a:p>
          <a:p>
            <a:pPr defTabSz="913951"/>
            <a:r>
              <a:rPr lang="en-US" sz="1400" dirty="0" smtClean="0">
                <a:solidFill>
                  <a:schemeClr val="bg2">
                    <a:lumMod val="50000"/>
                  </a:schemeClr>
                </a:solidFill>
                <a:cs typeface="Segoe UI" panose="020B0502040204020203" pitchFamily="34" charset="0"/>
              </a:rPr>
              <a:t>Deploy App solutions</a:t>
            </a:r>
            <a:endParaRPr lang="en-US" sz="1400" dirty="0">
              <a:solidFill>
                <a:schemeClr val="bg2">
                  <a:lumMod val="50000"/>
                </a:schemeClr>
              </a:solidFill>
              <a:cs typeface="Segoe UI" panose="020B0502040204020203" pitchFamily="34" charset="0"/>
            </a:endParaRPr>
          </a:p>
        </p:txBody>
      </p:sp>
      <p:sp>
        <p:nvSpPr>
          <p:cNvPr id="29" name="Rectangle 28"/>
          <p:cNvSpPr/>
          <p:nvPr>
            <p:custDataLst>
              <p:tags r:id="rId11"/>
            </p:custDataLst>
          </p:nvPr>
        </p:nvSpPr>
        <p:spPr bwMode="auto">
          <a:xfrm>
            <a:off x="2799393" y="5766569"/>
            <a:ext cx="2316578" cy="545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951"/>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Tested solution artifacts</a:t>
            </a:r>
          </a:p>
          <a:p>
            <a:pPr marL="171450" indent="-171450" defTabSz="913951">
              <a:buFont typeface="Arial" panose="020B0604020202020204" pitchFamily="34" charset="0"/>
              <a:buChar char="•"/>
            </a:pPr>
            <a:r>
              <a:rPr lang="en-US" sz="1200" dirty="0" smtClean="0">
                <a:solidFill>
                  <a:schemeClr val="bg2">
                    <a:lumMod val="50000"/>
                  </a:schemeClr>
                </a:solidFill>
                <a:cs typeface="Segoe UI" panose="020B0502040204020203" pitchFamily="34" charset="0"/>
              </a:rPr>
              <a:t>Deployment Guide</a:t>
            </a:r>
            <a:endParaRPr lang="en-US" sz="1200" dirty="0">
              <a:solidFill>
                <a:schemeClr val="bg2">
                  <a:lumMod val="50000"/>
                </a:schemeClr>
              </a:solidFill>
              <a:cs typeface="Segoe UI" panose="020B0502040204020203" pitchFamily="34" charset="0"/>
            </a:endParaRPr>
          </a:p>
        </p:txBody>
      </p:sp>
      <p:sp>
        <p:nvSpPr>
          <p:cNvPr id="30" name="Rectangle 29"/>
          <p:cNvSpPr/>
          <p:nvPr>
            <p:custDataLst>
              <p:tags r:id="rId12"/>
            </p:custDataLst>
          </p:nvPr>
        </p:nvSpPr>
        <p:spPr bwMode="auto">
          <a:xfrm>
            <a:off x="5217315" y="5766569"/>
            <a:ext cx="2316578" cy="6262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0" numCol="1" spcCol="0" rtlCol="0" fromWordArt="0" anchor="t" anchorCtr="0" forceAA="0" compatLnSpc="1">
            <a:prstTxWarp prst="textNoShape">
              <a:avLst/>
            </a:prstTxWarp>
            <a:noAutofit/>
          </a:bodyPr>
          <a:lstStyle/>
          <a:p>
            <a:pPr defTabSz="913650" fontAlgn="base">
              <a:spcBef>
                <a:spcPct val="0"/>
              </a:spcBef>
              <a:spcAft>
                <a:spcPct val="0"/>
              </a:spcAft>
            </a:pPr>
            <a:r>
              <a:rPr lang="en-US" sz="1200" b="1" dirty="0">
                <a:solidFill>
                  <a:schemeClr val="bg2">
                    <a:lumMod val="50000"/>
                  </a:schemeClr>
                </a:solidFill>
                <a:latin typeface="Segoe UI Semibold" panose="020B0702040204020203" pitchFamily="34" charset="0"/>
                <a:ea typeface="Segoe UI" pitchFamily="34" charset="0"/>
                <a:cs typeface="Segoe UI Semibold" panose="020B0702040204020203" pitchFamily="34" charset="0"/>
              </a:rPr>
              <a:t>Deliverable:</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Replace FTC by APP</a:t>
            </a:r>
          </a:p>
          <a:p>
            <a:pPr marL="171399" indent="-171399" defTabSz="913650" fontAlgn="base">
              <a:spcBef>
                <a:spcPct val="0"/>
              </a:spcBef>
              <a:spcAft>
                <a:spcPct val="0"/>
              </a:spcAft>
              <a:buFont typeface="Arial" panose="020B0604020202020204" pitchFamily="34" charset="0"/>
              <a:buChar char="•"/>
            </a:pPr>
            <a:r>
              <a:rPr lang="en-US" sz="1200" dirty="0" smtClean="0">
                <a:solidFill>
                  <a:schemeClr val="bg2">
                    <a:lumMod val="50000"/>
                  </a:schemeClr>
                </a:solidFill>
                <a:ea typeface="Segoe UI" pitchFamily="34" charset="0"/>
                <a:cs typeface="Segoe UI" pitchFamily="34" charset="0"/>
              </a:rPr>
              <a:t>Project signoff</a:t>
            </a:r>
            <a:endParaRPr lang="en-US" sz="1200" dirty="0">
              <a:solidFill>
                <a:schemeClr val="bg2">
                  <a:lumMod val="50000"/>
                </a:schemeClr>
              </a:solidFill>
              <a:ea typeface="Segoe UI" pitchFamily="34" charset="0"/>
              <a:cs typeface="Segoe UI" pitchFamily="34" charset="0"/>
            </a:endParaRPr>
          </a:p>
        </p:txBody>
      </p:sp>
      <p:sp>
        <p:nvSpPr>
          <p:cNvPr id="34" name="Rectangle 33"/>
          <p:cNvSpPr/>
          <p:nvPr/>
        </p:nvSpPr>
        <p:spPr bwMode="auto">
          <a:xfrm>
            <a:off x="2806748" y="4779787"/>
            <a:ext cx="2301875" cy="1794188"/>
          </a:xfrm>
          <a:prstGeom prst="rect">
            <a:avLst/>
          </a:prstGeom>
          <a:noFill/>
          <a:ln>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232111" y="4785960"/>
            <a:ext cx="2285038" cy="1794188"/>
          </a:xfrm>
          <a:prstGeom prst="rect">
            <a:avLst/>
          </a:prstGeom>
          <a:noFill/>
          <a:ln>
            <a:solidFill>
              <a:srgbClr val="EB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045305" y="1883486"/>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1</a:t>
            </a:r>
          </a:p>
          <a:p>
            <a:r>
              <a:rPr lang="en-US" sz="2400" spc="-70" dirty="0" smtClean="0">
                <a:gradFill>
                  <a:gsLst>
                    <a:gs pos="2917">
                      <a:schemeClr val="bg2"/>
                    </a:gs>
                    <a:gs pos="95000">
                      <a:schemeClr val="bg2"/>
                    </a:gs>
                  </a:gsLst>
                  <a:lin ang="5400000" scaled="0"/>
                </a:gradFill>
                <a:latin typeface="+mj-lt"/>
              </a:rPr>
              <a:t>Empower    &amp; Plan</a:t>
            </a:r>
          </a:p>
        </p:txBody>
      </p:sp>
      <p:sp>
        <p:nvSpPr>
          <p:cNvPr id="43" name="TextBox 42"/>
          <p:cNvSpPr txBox="1"/>
          <p:nvPr/>
        </p:nvSpPr>
        <p:spPr>
          <a:xfrm>
            <a:off x="975712" y="4658573"/>
            <a:ext cx="1638520" cy="1107996"/>
          </a:xfrm>
          <a:prstGeom prst="rect">
            <a:avLst/>
          </a:prstGeom>
          <a:noFill/>
        </p:spPr>
        <p:txBody>
          <a:bodyPr wrap="square" lIns="0" tIns="0" rIns="0" bIns="0" rtlCol="0">
            <a:spAutoFit/>
          </a:bodyPr>
          <a:lstStyle/>
          <a:p>
            <a:r>
              <a:rPr lang="en-US" sz="2400" spc="-70" dirty="0" smtClean="0">
                <a:gradFill>
                  <a:gsLst>
                    <a:gs pos="2917">
                      <a:schemeClr val="bg2"/>
                    </a:gs>
                    <a:gs pos="95000">
                      <a:schemeClr val="bg2"/>
                    </a:gs>
                  </a:gsLst>
                  <a:lin ang="5400000" scaled="0"/>
                </a:gradFill>
                <a:latin typeface="+mj-lt"/>
              </a:rPr>
              <a:t>STEP 2</a:t>
            </a:r>
          </a:p>
          <a:p>
            <a:r>
              <a:rPr lang="en-US" sz="2400" spc="-70" dirty="0" smtClean="0">
                <a:gradFill>
                  <a:gsLst>
                    <a:gs pos="2917">
                      <a:schemeClr val="bg2"/>
                    </a:gs>
                    <a:gs pos="95000">
                      <a:schemeClr val="bg2"/>
                    </a:gs>
                  </a:gsLst>
                  <a:lin ang="5400000" scaled="0"/>
                </a:gradFill>
                <a:latin typeface="+mj-lt"/>
              </a:rPr>
              <a:t>Develop      &amp; Deploy</a:t>
            </a:r>
          </a:p>
        </p:txBody>
      </p:sp>
    </p:spTree>
    <p:extLst>
      <p:ext uri="{BB962C8B-B14F-4D97-AF65-F5344CB8AC3E}">
        <p14:creationId xmlns:p14="http://schemas.microsoft.com/office/powerpoint/2010/main" val="3240322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and Practices training package</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p>
          <a:p>
            <a:pPr lvl="1"/>
            <a:r>
              <a:rPr lang="en-US" dirty="0" smtClean="0">
                <a:solidFill>
                  <a:schemeClr val="tx2"/>
                </a:solidFill>
              </a:rPr>
              <a:t>Recorded videos coming also soon</a:t>
            </a:r>
            <a:endParaRPr lang="en-GB" dirty="0" smtClean="0">
              <a:solidFill>
                <a:schemeClr val="tx2"/>
              </a:solidFill>
            </a:endParaRPr>
          </a:p>
        </p:txBody>
      </p:sp>
      <p:sp>
        <p:nvSpPr>
          <p:cNvPr id="4" name="TextBox 3"/>
          <p:cNvSpPr txBox="1"/>
          <p:nvPr/>
        </p:nvSpPr>
        <p:spPr>
          <a:xfrm>
            <a:off x="678539" y="3613439"/>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89588" y="3613439"/>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678539" y="5913797"/>
            <a:ext cx="4954818"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and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1696145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538"/>
          <a:stretch/>
        </p:blipFill>
        <p:spPr>
          <a:xfrm>
            <a:off x="0" y="0"/>
            <a:ext cx="12188825" cy="6858000"/>
          </a:xfrm>
          <a:prstGeom prst="rect">
            <a:avLst/>
          </a:prstGeom>
        </p:spPr>
      </p:pic>
      <p:sp>
        <p:nvSpPr>
          <p:cNvPr id="12" name="Rectangle 11"/>
          <p:cNvSpPr/>
          <p:nvPr/>
        </p:nvSpPr>
        <p:spPr bwMode="auto">
          <a:xfrm rot="16200000" flipH="1" flipV="1">
            <a:off x="2546954" y="-2546948"/>
            <a:ext cx="6879021" cy="119729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Learnings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It’s not about technology</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is extremely powerful</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Provider hosted apps is the future</a:t>
            </a:r>
            <a:endParaRPr lang="en-US" sz="2400" dirty="0">
              <a:solidFill>
                <a:srgbClr val="FFFFFF"/>
              </a:solidFill>
              <a:latin typeface="Segoe UI Light"/>
            </a:endParaRP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fi-FI" sz="6598" dirty="0"/>
              <a:t>Concentrate on functional</a:t>
            </a:r>
            <a:br>
              <a:rPr lang="fi-FI" sz="6598" dirty="0"/>
            </a:br>
            <a:r>
              <a:rPr lang="fi-FI" sz="6598" dirty="0"/>
              <a:t>requirements, not the technology</a:t>
            </a:r>
            <a:endParaRPr lang="en-US" sz="6598" dirty="0"/>
          </a:p>
        </p:txBody>
      </p:sp>
      <p:sp>
        <p:nvSpPr>
          <p:cNvPr id="2" name="TextBox 1"/>
          <p:cNvSpPr txBox="1"/>
          <p:nvPr/>
        </p:nvSpPr>
        <p:spPr>
          <a:xfrm>
            <a:off x="3163616" y="4038241"/>
            <a:ext cx="8405731" cy="830781"/>
          </a:xfrm>
          <a:prstGeom prst="rect">
            <a:avLst/>
          </a:prstGeom>
          <a:noFill/>
        </p:spPr>
        <p:txBody>
          <a:bodyPr wrap="square" rtlCol="0">
            <a:spAutoFit/>
          </a:bodyPr>
          <a:lstStyle/>
          <a:p>
            <a:r>
              <a:rPr lang="en-US" sz="2399" dirty="0">
                <a:solidFill>
                  <a:schemeClr val="bg1"/>
                </a:solidFill>
              </a:rPr>
              <a:t>There are numerous ways to achieve a similar end result, don’t get stuck on what you had… </a:t>
            </a:r>
          </a:p>
        </p:txBody>
      </p:sp>
    </p:spTree>
    <p:extLst>
      <p:ext uri="{BB962C8B-B14F-4D97-AF65-F5344CB8AC3E}">
        <p14:creationId xmlns:p14="http://schemas.microsoft.com/office/powerpoint/2010/main" val="315645259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0" y="-7880"/>
            <a:ext cx="12188825" cy="1724234"/>
          </a:xfrm>
          <a:prstGeom prst="rect">
            <a:avLst/>
          </a:prstGeom>
        </p:spPr>
      </p:pic>
      <p:sp>
        <p:nvSpPr>
          <p:cNvPr id="8" name="Rectangle 7"/>
          <p:cNvSpPr/>
          <p:nvPr/>
        </p:nvSpPr>
        <p:spPr>
          <a:xfrm>
            <a:off x="-1" y="-6363"/>
            <a:ext cx="12188825" cy="172271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799"/>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706" y="4959096"/>
            <a:ext cx="3502294" cy="10769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2839" y="1970525"/>
            <a:ext cx="4291734" cy="111563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871" y="3630272"/>
            <a:ext cx="3809008" cy="714189"/>
          </a:xfrm>
          <a:prstGeom prst="rect">
            <a:avLst/>
          </a:prstGeom>
        </p:spPr>
      </p:pic>
      <p:pic>
        <p:nvPicPr>
          <p:cNvPr id="15" name="Picture 14"/>
          <p:cNvPicPr>
            <a:picLocks noChangeAspect="1"/>
          </p:cNvPicPr>
          <p:nvPr/>
        </p:nvPicPr>
        <p:blipFill>
          <a:blip r:embed="rId6"/>
          <a:stretch>
            <a:fillRect/>
          </a:stretch>
        </p:blipFill>
        <p:spPr>
          <a:xfrm>
            <a:off x="6895145" y="4712519"/>
            <a:ext cx="2542513" cy="131410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8154" y="3086160"/>
            <a:ext cx="3921378" cy="1470067"/>
          </a:xfrm>
          <a:prstGeom prst="rect">
            <a:avLst/>
          </a:prstGeom>
        </p:spPr>
      </p:pic>
      <p:sp>
        <p:nvSpPr>
          <p:cNvPr id="7" name="TextBox 6"/>
          <p:cNvSpPr txBox="1"/>
          <p:nvPr/>
        </p:nvSpPr>
        <p:spPr>
          <a:xfrm>
            <a:off x="2582383" y="108102"/>
            <a:ext cx="7024058"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SharePoint Saturday Helsinki</a:t>
            </a:r>
          </a:p>
        </p:txBody>
      </p:sp>
      <p:sp>
        <p:nvSpPr>
          <p:cNvPr id="9" name="TextBox 8"/>
          <p:cNvSpPr txBox="1"/>
          <p:nvPr/>
        </p:nvSpPr>
        <p:spPr>
          <a:xfrm>
            <a:off x="2913559" y="811385"/>
            <a:ext cx="6361706" cy="707702"/>
          </a:xfrm>
          <a:prstGeom prst="rect">
            <a:avLst/>
          </a:prstGeom>
          <a:noFill/>
        </p:spPr>
        <p:txBody>
          <a:bodyPr wrap="square" rtlCol="0">
            <a:spAutoFit/>
          </a:bodyPr>
          <a:lstStyle/>
          <a:p>
            <a:pPr algn="ctr"/>
            <a:r>
              <a:rPr lang="fi-FI" sz="3999" dirty="0">
                <a:solidFill>
                  <a:schemeClr val="bg1"/>
                </a:solidFill>
                <a:latin typeface="Segoe UI" panose="020B0502040204020203" pitchFamily="34" charset="0"/>
                <a:cs typeface="Segoe UI" panose="020B0502040204020203" pitchFamily="34" charset="0"/>
              </a:rPr>
              <a:t>Thank you to our sponsors!</a:t>
            </a:r>
          </a:p>
        </p:txBody>
      </p:sp>
    </p:spTree>
    <p:extLst>
      <p:ext uri="{BB962C8B-B14F-4D97-AF65-F5344CB8AC3E}">
        <p14:creationId xmlns:p14="http://schemas.microsoft.com/office/powerpoint/2010/main" val="32589443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“Will you ever support farm solutions in Office 365?” </a:t>
            </a:r>
            <a:endParaRPr lang="en-GB" sz="6598" dirty="0">
              <a:solidFill>
                <a:schemeClr val="tx1"/>
              </a:solidFill>
            </a:endParaRPr>
          </a:p>
        </p:txBody>
      </p:sp>
      <p:sp>
        <p:nvSpPr>
          <p:cNvPr id="4" name="TextBox 3"/>
          <p:cNvSpPr txBox="1"/>
          <p:nvPr/>
        </p:nvSpPr>
        <p:spPr>
          <a:xfrm>
            <a:off x="4526217" y="496993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Farm solutions are deployed cross SharePoint farm and they’d impact multiple customers…</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25881" y="352376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992413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solidFill>
                  <a:schemeClr val="tx1"/>
                </a:solidFill>
              </a:rPr>
              <a:t>“</a:t>
            </a:r>
            <a:r>
              <a:rPr lang="en-US" sz="6598">
                <a:solidFill>
                  <a:schemeClr val="tx1"/>
                </a:solidFill>
              </a:rPr>
              <a:t>Will </a:t>
            </a:r>
            <a:r>
              <a:rPr lang="en-US" sz="6598" dirty="0">
                <a:solidFill>
                  <a:schemeClr val="tx1"/>
                </a:solidFill>
              </a:rPr>
              <a:t>you introduce new model for app model replacement in </a:t>
            </a:r>
            <a:r>
              <a:rPr lang="en-US" sz="6598">
                <a:solidFill>
                  <a:schemeClr val="tx1"/>
                </a:solidFill>
              </a:rPr>
              <a:t>near future?” </a:t>
            </a:r>
            <a:endParaRPr lang="en-GB" sz="6598" dirty="0">
              <a:solidFill>
                <a:schemeClr val="tx1"/>
              </a:solidFill>
            </a:endParaRPr>
          </a:p>
        </p:txBody>
      </p:sp>
      <p:sp>
        <p:nvSpPr>
          <p:cNvPr id="4" name="TextBox 3"/>
          <p:cNvSpPr txBox="1"/>
          <p:nvPr/>
        </p:nvSpPr>
        <p:spPr>
          <a:xfrm>
            <a:off x="4615402" y="4875174"/>
            <a:ext cx="6744731" cy="83078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 model solutions with remote APIs and control are here to stay</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2608707" y="3429001"/>
            <a:ext cx="2469905" cy="1861563"/>
          </a:xfrm>
          <a:prstGeom prst="rect">
            <a:avLst/>
          </a:prstGeom>
          <a:noFill/>
        </p:spPr>
        <p:txBody>
          <a:bodyPr wrap="none" rtlCol="0">
            <a:spAutoFit/>
          </a:bodyPr>
          <a:lstStyle/>
          <a:p>
            <a:r>
              <a:rPr lang="en-US" sz="11497" dirty="0">
                <a:latin typeface="Segoe UI" panose="020B0502040204020203" pitchFamily="34" charset="0"/>
                <a:cs typeface="Segoe UI" panose="020B0502040204020203" pitchFamily="34" charset="0"/>
              </a:rPr>
              <a:t>No.</a:t>
            </a:r>
            <a:endParaRPr lang="en-GB" sz="114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066132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a:t>“I can’t do </a:t>
            </a:r>
            <a:r>
              <a:rPr lang="en-US" sz="6598" i="1" dirty="0"/>
              <a:t>XYZ</a:t>
            </a:r>
            <a:r>
              <a:rPr lang="en-US" sz="6598" dirty="0"/>
              <a:t> with app model?”</a:t>
            </a:r>
            <a:endParaRPr lang="en-GB" sz="6598" dirty="0"/>
          </a:p>
        </p:txBody>
      </p:sp>
      <p:sp>
        <p:nvSpPr>
          <p:cNvPr id="4" name="TextBox 3"/>
          <p:cNvSpPr txBox="1"/>
          <p:nvPr/>
        </p:nvSpPr>
        <p:spPr>
          <a:xfrm>
            <a:off x="4570809" y="3863380"/>
            <a:ext cx="7097318"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There are numerous things which might not be available as such with app model, but functional requirements can be </a:t>
            </a:r>
            <a:r>
              <a:rPr lang="en-US" sz="2399" dirty="0" smtClean="0">
                <a:latin typeface="Segoe UI" panose="020B0502040204020203" pitchFamily="34" charset="0"/>
                <a:cs typeface="Segoe UI" panose="020B0502040204020203" pitchFamily="34" charset="0"/>
              </a:rPr>
              <a:t>often achieved </a:t>
            </a:r>
            <a:r>
              <a:rPr lang="en-US" sz="2399" dirty="0">
                <a:latin typeface="Segoe UI" panose="020B0502040204020203" pitchFamily="34" charset="0"/>
                <a:cs typeface="Segoe UI" panose="020B0502040204020203" pitchFamily="34" charset="0"/>
              </a:rPr>
              <a:t>using alternative methods</a:t>
            </a:r>
            <a:endParaRPr lang="en-GB" sz="2399"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306591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6598" dirty="0" smtClean="0"/>
              <a:t>You can actually do much more with provider hosted model than with typical farm solutions…</a:t>
            </a:r>
            <a:endParaRPr lang="en-GB" sz="6598" dirty="0"/>
          </a:p>
        </p:txBody>
      </p:sp>
      <p:sp>
        <p:nvSpPr>
          <p:cNvPr id="4" name="TextBox 3"/>
          <p:cNvSpPr txBox="1"/>
          <p:nvPr/>
        </p:nvSpPr>
        <p:spPr>
          <a:xfrm>
            <a:off x="4191986" y="3758877"/>
            <a:ext cx="7394768" cy="1815882"/>
          </a:xfrm>
          <a:prstGeom prst="rect">
            <a:avLst/>
          </a:prstGeom>
          <a:noFill/>
        </p:spPr>
        <p:txBody>
          <a:bodyPr wrap="square" rtlCol="0">
            <a:spAutoFit/>
          </a:bodyPr>
          <a:lstStyle/>
          <a:p>
            <a:r>
              <a:rPr lang="en-US" sz="2800" dirty="0" smtClean="0">
                <a:latin typeface="Segoe UI" panose="020B0502040204020203" pitchFamily="34" charset="0"/>
                <a:cs typeface="Segoe UI" panose="020B0502040204020203" pitchFamily="34" charset="0"/>
              </a:rPr>
              <a:t>Especially Azure based solutions have pretty much infinite opportunities. Approaches are slightly different, but the engine is super powerful </a:t>
            </a:r>
            <a:endParaRPr lang="en-GB"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653393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819603"/>
            <a:ext cx="11564031" cy="1218795"/>
          </a:xfrm>
        </p:spPr>
        <p:txBody>
          <a:bodyPr>
            <a:noAutofit/>
          </a:bodyPr>
          <a:lstStyle/>
          <a:p>
            <a:r>
              <a:rPr lang="fi-FI" sz="6600" dirty="0" smtClean="0"/>
              <a:t>Site provisioning and site configuration automation is the key!</a:t>
            </a:r>
            <a:endParaRPr lang="en-US" sz="6600" dirty="0"/>
          </a:p>
        </p:txBody>
      </p:sp>
      <p:sp>
        <p:nvSpPr>
          <p:cNvPr id="2" name="TextBox 1"/>
          <p:cNvSpPr txBox="1"/>
          <p:nvPr/>
        </p:nvSpPr>
        <p:spPr>
          <a:xfrm>
            <a:off x="4657126" y="3933895"/>
            <a:ext cx="7426017" cy="1569148"/>
          </a:xfrm>
          <a:prstGeom prst="rect">
            <a:avLst/>
          </a:prstGeom>
          <a:noFill/>
        </p:spPr>
        <p:txBody>
          <a:bodyPr wrap="square" rtlCol="0">
            <a:spAutoFit/>
          </a:bodyPr>
          <a:lstStyle/>
          <a:p>
            <a:r>
              <a:rPr lang="en-US" sz="2399" dirty="0" smtClean="0">
                <a:solidFill>
                  <a:schemeClr val="bg1"/>
                </a:solidFill>
              </a:rPr>
              <a:t>Apply needed settings and configurations to site collections and sites as part of the site provisioning. Proper site provisioning framework is where it all starts.</a:t>
            </a:r>
            <a:endParaRPr lang="en-US" sz="2399" dirty="0">
              <a:solidFill>
                <a:schemeClr val="bg1"/>
              </a:solidFill>
            </a:endParaRPr>
          </a:p>
        </p:txBody>
      </p:sp>
    </p:spTree>
    <p:extLst>
      <p:ext uri="{BB962C8B-B14F-4D97-AF65-F5344CB8AC3E}">
        <p14:creationId xmlns:p14="http://schemas.microsoft.com/office/powerpoint/2010/main" val="318804887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Demo - Hybrid 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3"/>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2"/>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4"/>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5"/>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6"/>
            <a:stretch>
              <a:fillRect/>
            </a:stretch>
          </p:blipFill>
          <p:spPr>
            <a:xfrm>
              <a:off x="5246592" y="3476941"/>
              <a:ext cx="529349" cy="417312"/>
            </a:xfrm>
            <a:prstGeom prst="rect">
              <a:avLst/>
            </a:prstGeom>
          </p:spPr>
        </p:pic>
        <p:pic>
          <p:nvPicPr>
            <p:cNvPr id="18" name="Picture 17"/>
            <p:cNvPicPr>
              <a:picLocks noChangeAspect="1"/>
            </p:cNvPicPr>
            <p:nvPr/>
          </p:nvPicPr>
          <p:blipFill>
            <a:blip r:embed="rId6"/>
            <a:stretch>
              <a:fillRect/>
            </a:stretch>
          </p:blipFill>
          <p:spPr>
            <a:xfrm>
              <a:off x="5581574" y="3585493"/>
              <a:ext cx="556200" cy="438480"/>
            </a:xfrm>
            <a:prstGeom prst="rect">
              <a:avLst/>
            </a:prstGeom>
          </p:spPr>
        </p:pic>
        <p:pic>
          <p:nvPicPr>
            <p:cNvPr id="19" name="Picture 18"/>
            <p:cNvPicPr>
              <a:picLocks noChangeAspect="1"/>
            </p:cNvPicPr>
            <p:nvPr/>
          </p:nvPicPr>
          <p:blipFill>
            <a:blip r:embed="rId2"/>
            <a:stretch>
              <a:fillRect/>
            </a:stretch>
          </p:blipFill>
          <p:spPr>
            <a:xfrm>
              <a:off x="5970309" y="3700199"/>
              <a:ext cx="420496" cy="432326"/>
            </a:xfrm>
            <a:prstGeom prst="rect">
              <a:avLst/>
            </a:prstGeom>
          </p:spPr>
        </p:pic>
        <p:pic>
          <p:nvPicPr>
            <p:cNvPr id="20" name="Picture 19"/>
            <p:cNvPicPr>
              <a:picLocks noChangeAspect="1"/>
            </p:cNvPicPr>
            <p:nvPr/>
          </p:nvPicPr>
          <p:blipFill>
            <a:blip r:embed="rId7"/>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p>
            </p:txBody>
          </p:sp>
          <p:pic>
            <p:nvPicPr>
              <p:cNvPr id="25" name="Picture 24"/>
              <p:cNvPicPr>
                <a:picLocks noChangeAspect="1"/>
              </p:cNvPicPr>
              <p:nvPr/>
            </p:nvPicPr>
            <p:blipFill>
              <a:blip r:embed="rId2"/>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8"/>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9"/>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0"/>
            <a:stretch>
              <a:fillRect/>
            </a:stretch>
          </p:blipFill>
          <p:spPr>
            <a:xfrm>
              <a:off x="3902878" y="1837417"/>
              <a:ext cx="842451" cy="537642"/>
            </a:xfrm>
            <a:prstGeom prst="rect">
              <a:avLst/>
            </a:prstGeom>
          </p:spPr>
        </p:pic>
        <p:pic>
          <p:nvPicPr>
            <p:cNvPr id="46" name="Picture 45"/>
            <p:cNvPicPr>
              <a:picLocks noChangeAspect="1"/>
            </p:cNvPicPr>
            <p:nvPr/>
          </p:nvPicPr>
          <p:blipFill>
            <a:blip r:embed="rId2"/>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1"/>
                <a:stretch>
                  <a:fillRect/>
                </a:stretch>
              </p:blipFill>
              <p:spPr>
                <a:xfrm>
                  <a:off x="4557447" y="1902539"/>
                  <a:ext cx="477423" cy="839046"/>
                </a:xfrm>
                <a:prstGeom prst="rect">
                  <a:avLst/>
                </a:prstGeom>
              </p:spPr>
            </p:pic>
            <p:pic>
              <p:nvPicPr>
                <p:cNvPr id="61" name="Picture 60"/>
                <p:cNvPicPr>
                  <a:picLocks noChangeAspect="1"/>
                </p:cNvPicPr>
                <p:nvPr/>
              </p:nvPicPr>
              <p:blipFill>
                <a:blip r:embed="rId11"/>
                <a:stretch>
                  <a:fillRect/>
                </a:stretch>
              </p:blipFill>
              <p:spPr>
                <a:xfrm>
                  <a:off x="4869643" y="1721445"/>
                  <a:ext cx="477423" cy="839046"/>
                </a:xfrm>
                <a:prstGeom prst="rect">
                  <a:avLst/>
                </a:prstGeom>
              </p:spPr>
            </p:pic>
            <p:pic>
              <p:nvPicPr>
                <p:cNvPr id="62" name="Picture 61"/>
                <p:cNvPicPr>
                  <a:picLocks noChangeAspect="1"/>
                </p:cNvPicPr>
                <p:nvPr/>
              </p:nvPicPr>
              <p:blipFill>
                <a:blip r:embed="rId12"/>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1"/>
                <a:stretch>
                  <a:fillRect/>
                </a:stretch>
              </p:blipFill>
              <p:spPr>
                <a:xfrm>
                  <a:off x="3981885" y="2967692"/>
                  <a:ext cx="477423" cy="839046"/>
                </a:xfrm>
                <a:prstGeom prst="rect">
                  <a:avLst/>
                </a:prstGeom>
              </p:spPr>
            </p:pic>
            <p:pic>
              <p:nvPicPr>
                <p:cNvPr id="58" name="Picture 57"/>
                <p:cNvPicPr>
                  <a:picLocks noChangeAspect="1"/>
                </p:cNvPicPr>
                <p:nvPr/>
              </p:nvPicPr>
              <p:blipFill>
                <a:blip r:embed="rId11"/>
                <a:stretch>
                  <a:fillRect/>
                </a:stretch>
              </p:blipFill>
              <p:spPr>
                <a:xfrm>
                  <a:off x="4269036" y="2834055"/>
                  <a:ext cx="477423" cy="839046"/>
                </a:xfrm>
                <a:prstGeom prst="rect">
                  <a:avLst/>
                </a:prstGeom>
              </p:spPr>
            </p:pic>
            <p:pic>
              <p:nvPicPr>
                <p:cNvPr id="59" name="Picture 58"/>
                <p:cNvPicPr>
                  <a:picLocks noChangeAspect="1"/>
                </p:cNvPicPr>
                <p:nvPr/>
              </p:nvPicPr>
              <p:blipFill>
                <a:blip r:embed="rId13"/>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1"/>
                <a:stretch>
                  <a:fillRect/>
                </a:stretch>
              </p:blipFill>
              <p:spPr>
                <a:xfrm>
                  <a:off x="3601101" y="2846904"/>
                  <a:ext cx="477423" cy="839046"/>
                </a:xfrm>
                <a:prstGeom prst="rect">
                  <a:avLst/>
                </a:prstGeom>
              </p:spPr>
            </p:pic>
            <p:pic>
              <p:nvPicPr>
                <p:cNvPr id="56" name="Picture 55"/>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116" name="Group 115"/>
          <p:cNvGrpSpPr/>
          <p:nvPr/>
        </p:nvGrpSpPr>
        <p:grpSpPr>
          <a:xfrm>
            <a:off x="8421580" y="4290376"/>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1"/>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1"/>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2"/>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1"/>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1"/>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3"/>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1"/>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4"/>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5"/>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6"/>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p>
          </p:txBody>
        </p:sp>
      </p:grpSp>
      <p:grpSp>
        <p:nvGrpSpPr>
          <p:cNvPr id="134" name="Group 133"/>
          <p:cNvGrpSpPr/>
          <p:nvPr/>
        </p:nvGrpSpPr>
        <p:grpSpPr>
          <a:xfrm>
            <a:off x="10019737" y="4989409"/>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43703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https://github.com/OfficeDev/PnP/tree/master/Samples/Provisioning.Hybrid.Simple</a:t>
            </a:r>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sz="5400" dirty="0" smtClean="0"/>
              <a:t>Azure based provisioning engine – hybrid scenario</a:t>
            </a:r>
            <a:endParaRPr lang="en-GB" sz="5400" dirty="0"/>
          </a:p>
        </p:txBody>
      </p:sp>
    </p:spTree>
    <p:extLst>
      <p:ext uri="{BB962C8B-B14F-4D97-AF65-F5344CB8AC3E}">
        <p14:creationId xmlns:p14="http://schemas.microsoft.com/office/powerpoint/2010/main" val="266607287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5369"/>
          <a:stretch/>
        </p:blipFill>
        <p:spPr>
          <a:xfrm>
            <a:off x="0" y="9525"/>
            <a:ext cx="12184773" cy="6869501"/>
          </a:xfrm>
          <a:prstGeom prst="rect">
            <a:avLst/>
          </a:prstGeom>
        </p:spPr>
      </p:pic>
      <p:sp>
        <p:nvSpPr>
          <p:cNvPr id="12" name="Rectangle 11"/>
          <p:cNvSpPr/>
          <p:nvPr/>
        </p:nvSpPr>
        <p:spPr bwMode="auto">
          <a:xfrm rot="16200000" flipH="1" flipV="1">
            <a:off x="2527904" y="-2527898"/>
            <a:ext cx="6879021" cy="11934827"/>
          </a:xfrm>
          <a:prstGeom prst="rect">
            <a:avLst/>
          </a:prstGeom>
          <a:gradFill>
            <a:gsLst>
              <a:gs pos="30000">
                <a:srgbClr val="000000">
                  <a:alpha val="0"/>
                </a:srgbClr>
              </a:gs>
              <a:gs pos="100000">
                <a:srgbClr val="000000">
                  <a:alpha val="90000"/>
                </a:srgbClr>
              </a:gs>
            </a:gsLst>
            <a:lin ang="36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415" y="2651097"/>
            <a:ext cx="11146110" cy="1218478"/>
          </a:xfrm>
        </p:spPr>
        <p:txBody>
          <a:bodyPr/>
          <a:lstStyle/>
          <a:p>
            <a:r>
              <a:rPr lang="en-US" sz="7200" dirty="0" smtClean="0"/>
              <a:t>Recommendations</a:t>
            </a:r>
            <a:endParaRPr lang="en-US" sz="7200" dirty="0"/>
          </a:p>
        </p:txBody>
      </p:sp>
      <p:sp>
        <p:nvSpPr>
          <p:cNvPr id="14" name="Rectangle 13"/>
          <p:cNvSpPr/>
          <p:nvPr/>
        </p:nvSpPr>
        <p:spPr bwMode="auto">
          <a:xfrm>
            <a:off x="6786344" y="3921497"/>
            <a:ext cx="5398717"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App model recommendations</a:t>
            </a:r>
            <a:endParaRPr lang="en-US" sz="2400" dirty="0">
              <a:solidFill>
                <a:srgbClr val="FFFFFF"/>
              </a:solidFill>
              <a:latin typeface="Segoe UI Light"/>
            </a:endParaRPr>
          </a:p>
        </p:txBody>
      </p:sp>
      <p:sp>
        <p:nvSpPr>
          <p:cNvPr id="15" name="Rectangle 14"/>
          <p:cNvSpPr/>
          <p:nvPr/>
        </p:nvSpPr>
        <p:spPr bwMode="auto">
          <a:xfrm>
            <a:off x="6788075" y="4601189"/>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Full trust code recommendations</a:t>
            </a:r>
            <a:endParaRPr lang="en-US" sz="2400" dirty="0">
              <a:solidFill>
                <a:srgbClr val="FFFFFF"/>
              </a:solidFill>
              <a:latin typeface="Segoe UI Light"/>
            </a:endParaRPr>
          </a:p>
        </p:txBody>
      </p:sp>
      <p:sp>
        <p:nvSpPr>
          <p:cNvPr id="16" name="Rectangle 15"/>
          <p:cNvSpPr/>
          <p:nvPr/>
        </p:nvSpPr>
        <p:spPr bwMode="auto">
          <a:xfrm>
            <a:off x="6788077" y="5280880"/>
            <a:ext cx="5396698" cy="627770"/>
          </a:xfrm>
          <a:prstGeom prst="rect">
            <a:avLst/>
          </a:prstGeom>
          <a:solidFill>
            <a:schemeClr val="tx2">
              <a:alpha val="8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000" tIns="45720" rIns="45720" bIns="45720" numCol="1" spcCol="0" rtlCol="0" fromWordArt="0" anchor="ctr" anchorCtr="0" forceAA="0" compatLnSpc="1">
            <a:prstTxWarp prst="textNoShape">
              <a:avLst/>
            </a:prstTxWarp>
            <a:noAutofit/>
          </a:bodyPr>
          <a:lstStyle/>
          <a:p>
            <a:pPr defTabSz="932890">
              <a:lnSpc>
                <a:spcPct val="90000"/>
              </a:lnSpc>
              <a:spcBef>
                <a:spcPct val="0"/>
              </a:spcBef>
              <a:spcAft>
                <a:spcPct val="35000"/>
              </a:spcAft>
            </a:pPr>
            <a:r>
              <a:rPr lang="en-US" sz="2400" dirty="0" smtClean="0">
                <a:solidFill>
                  <a:srgbClr val="FFFFFF"/>
                </a:solidFill>
                <a:latin typeface="Segoe UI Light"/>
              </a:rPr>
              <a:t>General notes</a:t>
            </a:r>
            <a:endParaRPr lang="en-US" sz="2400" dirty="0">
              <a:solidFill>
                <a:srgbClr val="FFFFFF"/>
              </a:solidFill>
              <a:latin typeface="Segoe UI Light"/>
            </a:endParaRPr>
          </a:p>
        </p:txBody>
      </p:sp>
    </p:spTree>
    <p:extLst>
      <p:ext uri="{BB962C8B-B14F-4D97-AF65-F5344CB8AC3E}">
        <p14:creationId xmlns:p14="http://schemas.microsoft.com/office/powerpoint/2010/main" val="1398974025"/>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3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3500"/>
                            </p:stCondLst>
                            <p:childTnLst>
                              <p:par>
                                <p:cTn id="10" presetID="2" presetClass="entr" presetSubtype="2"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1+#ppt_w/2"/>
                                          </p:val>
                                        </p:tav>
                                        <p:tav tm="100000">
                                          <p:val>
                                            <p:strVal val="#ppt_x"/>
                                          </p:val>
                                        </p:tav>
                                      </p:tavLst>
                                    </p:anim>
                                    <p:anim calcmode="lin" valueType="num">
                                      <p:cBhvr additive="base">
                                        <p:cTn id="1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fi-FI" dirty="0" smtClean="0"/>
              <a:t>Sandbox solutions?</a:t>
            </a:r>
            <a:endParaRPr lang="en-GB" dirty="0"/>
          </a:p>
        </p:txBody>
      </p:sp>
      <p:sp>
        <p:nvSpPr>
          <p:cNvPr id="5" name="Content Placeholder 4"/>
          <p:cNvSpPr>
            <a:spLocks noGrp="1"/>
          </p:cNvSpPr>
          <p:nvPr>
            <p:ph type="body" sz="quarter" idx="10"/>
          </p:nvPr>
        </p:nvSpPr>
        <p:spPr/>
        <p:txBody>
          <a:bodyPr/>
          <a:lstStyle/>
          <a:p>
            <a:r>
              <a:rPr lang="en-US" dirty="0" smtClean="0"/>
              <a:t>Code behind sandbox solutions are deprecated</a:t>
            </a:r>
          </a:p>
          <a:p>
            <a:pPr lvl="1"/>
            <a:r>
              <a:rPr lang="en-US" dirty="0" smtClean="0"/>
              <a:t>Shows the direction where we are heading</a:t>
            </a:r>
          </a:p>
          <a:p>
            <a:r>
              <a:rPr lang="en-US" dirty="0" smtClean="0"/>
              <a:t>No centralized control for sandbox solutions</a:t>
            </a:r>
          </a:p>
          <a:p>
            <a:pPr lvl="1"/>
            <a:r>
              <a:rPr lang="en-US" dirty="0" smtClean="0"/>
              <a:t>No enterprise level capabilities for controlling available solutions</a:t>
            </a:r>
          </a:p>
          <a:p>
            <a:r>
              <a:rPr lang="en-US" dirty="0" smtClean="0"/>
              <a:t>Possible orphan issues with deactivation</a:t>
            </a:r>
          </a:p>
          <a:p>
            <a:pPr lvl="1"/>
            <a:r>
              <a:rPr lang="en-US" dirty="0" smtClean="0"/>
              <a:t>Still based on feature framework with it’s caveats</a:t>
            </a:r>
          </a:p>
          <a:p>
            <a:pPr lvl="1"/>
            <a:r>
              <a:rPr lang="en-US" dirty="0" smtClean="0"/>
              <a:t>“We deployed custom default.aspx and now things are broken”</a:t>
            </a:r>
          </a:p>
          <a:p>
            <a:r>
              <a:rPr lang="en-US" dirty="0" smtClean="0"/>
              <a:t>Requires deep understanding of </a:t>
            </a:r>
            <a:r>
              <a:rPr lang="en-US" dirty="0" err="1" smtClean="0"/>
              <a:t>SharePoint’isms</a:t>
            </a:r>
            <a:endParaRPr lang="en-US" dirty="0" smtClean="0"/>
          </a:p>
          <a:p>
            <a:r>
              <a:rPr lang="en-US" dirty="0" smtClean="0"/>
              <a:t>Update operations will require code anyway</a:t>
            </a:r>
            <a:endParaRPr lang="en-US" dirty="0"/>
          </a:p>
        </p:txBody>
      </p:sp>
    </p:spTree>
    <p:extLst>
      <p:ext uri="{BB962C8B-B14F-4D97-AF65-F5344CB8AC3E}">
        <p14:creationId xmlns:p14="http://schemas.microsoft.com/office/powerpoint/2010/main" val="297713040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198" dirty="0"/>
              <a:t>“</a:t>
            </a:r>
            <a:r>
              <a:rPr lang="en-US" sz="7198"/>
              <a:t>Wait</a:t>
            </a:r>
            <a:r>
              <a:rPr lang="en-US" sz="7198" dirty="0"/>
              <a:t>? No </a:t>
            </a:r>
            <a:r>
              <a:rPr lang="en-US" sz="7198"/>
              <a:t>feature framework?” </a:t>
            </a:r>
            <a:endParaRPr lang="en-GB" sz="7198" dirty="0"/>
          </a:p>
        </p:txBody>
      </p:sp>
      <p:sp>
        <p:nvSpPr>
          <p:cNvPr id="5" name="TextBox 4"/>
          <p:cNvSpPr txBox="1"/>
          <p:nvPr/>
        </p:nvSpPr>
        <p:spPr>
          <a:xfrm>
            <a:off x="3646376" y="3801996"/>
            <a:ext cx="8176099" cy="830781"/>
          </a:xfrm>
          <a:prstGeom prst="rect">
            <a:avLst/>
          </a:prstGeom>
          <a:noFill/>
        </p:spPr>
        <p:txBody>
          <a:bodyPr wrap="square" rtlCol="0">
            <a:spAutoFit/>
          </a:bodyPr>
          <a:lstStyle/>
          <a:p>
            <a:r>
              <a:rPr lang="en-US" sz="2399" dirty="0"/>
              <a:t>We are indeed gradually moving away from feature framework to </a:t>
            </a:r>
            <a:r>
              <a:rPr lang="en-US" sz="2399"/>
              <a:t>alternative patterns…</a:t>
            </a:r>
            <a:endParaRPr lang="en-GB" sz="2399" dirty="0"/>
          </a:p>
        </p:txBody>
      </p:sp>
    </p:spTree>
    <p:extLst>
      <p:ext uri="{BB962C8B-B14F-4D97-AF65-F5344CB8AC3E}">
        <p14:creationId xmlns:p14="http://schemas.microsoft.com/office/powerpoint/2010/main" val="3594181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1036" y="3316382"/>
            <a:ext cx="1700587" cy="1700587"/>
          </a:xfrm>
          <a:prstGeom prst="rect">
            <a:avLst/>
          </a:prstGeom>
          <a:noFill/>
          <a:ln>
            <a:solidFill>
              <a:schemeClr val="tx2"/>
            </a:solidFill>
          </a:ln>
          <a:effectLst>
            <a:outerShdw blurRad="50800" dist="38100" dir="2700000" algn="tl" rotWithShape="0">
              <a:prstClr val="black">
                <a:alpha val="40000"/>
              </a:prstClr>
            </a:outerShdw>
          </a:effectLst>
        </p:spPr>
      </p:pic>
      <p:sp>
        <p:nvSpPr>
          <p:cNvPr id="12" name="Text Placeholder 11"/>
          <p:cNvSpPr>
            <a:spLocks noGrp="1"/>
          </p:cNvSpPr>
          <p:nvPr>
            <p:ph type="body" sz="quarter" idx="10"/>
          </p:nvPr>
        </p:nvSpPr>
        <p:spPr>
          <a:xfrm>
            <a:off x="519112" y="1447798"/>
            <a:ext cx="5606349" cy="4883427"/>
          </a:xfrm>
        </p:spPr>
        <p:txBody>
          <a:bodyPr/>
          <a:lstStyle/>
          <a:p>
            <a:r>
              <a:rPr lang="en-US" sz="2400" dirty="0"/>
              <a:t>Pre-Microsoft</a:t>
            </a:r>
          </a:p>
          <a:p>
            <a:pPr lvl="1"/>
            <a:r>
              <a:rPr lang="en-US" sz="1800" dirty="0"/>
              <a:t>Entrepreneur, ICL, Fujitsu, </a:t>
            </a:r>
            <a:r>
              <a:rPr lang="en-US" sz="1800" dirty="0" err="1"/>
              <a:t>Basware</a:t>
            </a:r>
            <a:endParaRPr lang="en-US" sz="1800" dirty="0"/>
          </a:p>
          <a:p>
            <a:r>
              <a:rPr lang="en-US" sz="2400" dirty="0" smtClean="0"/>
              <a:t>Microsoft </a:t>
            </a:r>
            <a:r>
              <a:rPr lang="en-US" sz="2400" dirty="0"/>
              <a:t>(2006-)</a:t>
            </a:r>
          </a:p>
          <a:p>
            <a:pPr lvl="1"/>
            <a:r>
              <a:rPr lang="en-US" sz="1800" dirty="0" smtClean="0"/>
              <a:t>Senior Program Manager, Office 365 CXP CAT</a:t>
            </a:r>
          </a:p>
          <a:p>
            <a:pPr lvl="1"/>
            <a:r>
              <a:rPr lang="en-US" sz="1800" dirty="0" smtClean="0"/>
              <a:t>Principal Consultant for 8 years before moving to PG</a:t>
            </a:r>
            <a:endParaRPr lang="en-US" sz="1800" dirty="0"/>
          </a:p>
          <a:p>
            <a:pPr lvl="1"/>
            <a:r>
              <a:rPr lang="en-US" sz="1800" dirty="0" smtClean="0"/>
              <a:t>Office 365 Dev Patterns and Practices program lead</a:t>
            </a:r>
          </a:p>
          <a:p>
            <a:pPr lvl="1"/>
            <a:r>
              <a:rPr lang="en-US" sz="1800" dirty="0" smtClean="0"/>
              <a:t>JDP program technical lead</a:t>
            </a:r>
            <a:endParaRPr lang="en-US" sz="1800" dirty="0"/>
          </a:p>
          <a:p>
            <a:pPr lvl="1"/>
            <a:r>
              <a:rPr lang="en-US" sz="1800" dirty="0"/>
              <a:t>MCM/MCSM Instructor &amp; Content Owner</a:t>
            </a:r>
          </a:p>
          <a:p>
            <a:pPr lvl="2"/>
            <a:r>
              <a:rPr lang="en-US" sz="1100" dirty="0"/>
              <a:t>Instruction cross 18 rotations from start to finish of the program</a:t>
            </a:r>
            <a:endParaRPr lang="en-US" dirty="0" smtClean="0"/>
          </a:p>
          <a:p>
            <a:r>
              <a:rPr lang="en-US" sz="2400" dirty="0"/>
              <a:t>Contact</a:t>
            </a:r>
          </a:p>
          <a:p>
            <a:pPr lvl="1"/>
            <a:r>
              <a:rPr lang="en-US" sz="1800" dirty="0"/>
              <a:t>Email – vesa.juvonen@microsoft.com</a:t>
            </a:r>
          </a:p>
          <a:p>
            <a:pPr lvl="1"/>
            <a:r>
              <a:rPr lang="en-US" sz="1800" dirty="0"/>
              <a:t>Blog – </a:t>
            </a:r>
            <a:r>
              <a:rPr lang="en-US" sz="1800" dirty="0">
                <a:hlinkClick r:id="rId4"/>
              </a:rPr>
              <a:t>http://blogs.msdn.com/vesku</a:t>
            </a:r>
            <a:endParaRPr lang="en-US" sz="1800" dirty="0"/>
          </a:p>
          <a:p>
            <a:pPr lvl="1"/>
            <a:r>
              <a:rPr lang="en-US" sz="1800" dirty="0"/>
              <a:t>Twitter - @</a:t>
            </a:r>
            <a:r>
              <a:rPr lang="en-US" sz="1800" dirty="0" err="1"/>
              <a:t>vesajuvonen</a:t>
            </a:r>
            <a:endParaRPr lang="en-US" sz="1800" dirty="0"/>
          </a:p>
        </p:txBody>
      </p:sp>
      <p:sp>
        <p:nvSpPr>
          <p:cNvPr id="18" name="Title 17"/>
          <p:cNvSpPr>
            <a:spLocks noGrp="1"/>
          </p:cNvSpPr>
          <p:nvPr>
            <p:ph type="title"/>
          </p:nvPr>
        </p:nvSpPr>
        <p:spPr/>
        <p:txBody>
          <a:bodyPr/>
          <a:lstStyle/>
          <a:p>
            <a:r>
              <a:rPr lang="fi-FI" dirty="0" smtClean="0"/>
              <a:t>Vesa Juvonen</a:t>
            </a:r>
            <a:endParaRPr lang="en-US" dirty="0"/>
          </a:p>
        </p:txBody>
      </p:sp>
      <p:sp>
        <p:nvSpPr>
          <p:cNvPr id="4" name="Content Placeholder 2"/>
          <p:cNvSpPr txBox="1">
            <a:spLocks/>
          </p:cNvSpPr>
          <p:nvPr/>
        </p:nvSpPr>
        <p:spPr>
          <a:xfrm>
            <a:off x="2858558" y="2087926"/>
            <a:ext cx="2897972" cy="2993221"/>
          </a:xfrm>
          <a:prstGeom prst="rect">
            <a:avLst/>
          </a:prstGeom>
        </p:spPr>
        <p:txBody>
          <a:bodyPr vert="horz" lIns="68571" tIns="34285" rIns="68571" bIns="34285" rtlCol="0" anchor="ctr"/>
          <a:lstStyle>
            <a:defPPr>
              <a:defRPr lang="en-US"/>
            </a:defPPr>
            <a:lvl1pPr marL="0" algn="l" defTabSz="914400" rtl="0" eaLnBrk="1" latinLnBrk="0" hangingPunct="1">
              <a:defRPr sz="1000" kern="1200">
                <a:solidFill>
                  <a:schemeClr val="tx2">
                    <a:lumMod val="40000"/>
                    <a:lumOff val="6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endParaRPr lang="en-US" sz="1350" dirty="0">
              <a:solidFill>
                <a:schemeClr val="tx2"/>
              </a:solidFill>
              <a:latin typeface="Segoe UI" pitchFamily="34" charset="0"/>
              <a:ea typeface="Segoe UI" pitchFamily="34" charset="0"/>
              <a:cs typeface="Segoe UI" pitchFamily="34" charset="0"/>
            </a:endParaRPr>
          </a:p>
        </p:txBody>
      </p:sp>
      <p:pic>
        <p:nvPicPr>
          <p:cNvPr id="19" name="Picture 6" title="Vesa Juvonen - Presenting"/>
          <p:cNvPicPr>
            <a:picLocks noChangeAspect="1" noChangeArrowheads="1"/>
          </p:cNvPicPr>
          <p:nvPr/>
        </p:nvPicPr>
        <p:blipFill rotWithShape="1">
          <a:blip r:embed="rId5">
            <a:extLst>
              <a:ext uri="{28A0092B-C50C-407E-A947-70E740481C1C}">
                <a14:useLocalDpi xmlns:a14="http://schemas.microsoft.com/office/drawing/2010/main" val="0"/>
              </a:ext>
            </a:extLst>
          </a:blip>
          <a:srcRect l="30495" t="20777" r="11780" b="23421"/>
          <a:stretch/>
        </p:blipFill>
        <p:spPr bwMode="auto">
          <a:xfrm>
            <a:off x="9849423" y="1468691"/>
            <a:ext cx="1699974" cy="1699974"/>
          </a:xfrm>
          <a:prstGeom prst="rect">
            <a:avLst/>
          </a:prstGeom>
          <a:noFill/>
          <a:ln>
            <a:solidFill>
              <a:schemeClr val="tx2"/>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20" name="Picture 19" title="Vesa Juvonen"/>
          <p:cNvPicPr preferRelativeResize="0">
            <a:picLocks noChangeAspect="1"/>
          </p:cNvPicPr>
          <p:nvPr/>
        </p:nvPicPr>
        <p:blipFill rotWithShape="1">
          <a:blip r:embed="rId6" cstate="print">
            <a:extLst>
              <a:ext uri="{28A0092B-C50C-407E-A947-70E740481C1C}">
                <a14:useLocalDpi xmlns:a14="http://schemas.microsoft.com/office/drawing/2010/main" val="0"/>
              </a:ext>
            </a:extLst>
          </a:blip>
          <a:srcRect t="4714" b="22298"/>
          <a:stretch/>
        </p:blipFill>
        <p:spPr>
          <a:xfrm>
            <a:off x="6233262" y="1458944"/>
            <a:ext cx="1700587" cy="1699974"/>
          </a:xfrm>
          <a:prstGeom prst="rect">
            <a:avLst/>
          </a:prstGeom>
          <a:noFill/>
          <a:ln>
            <a:solidFill>
              <a:schemeClr val="tx2"/>
            </a:solidFill>
          </a:ln>
          <a:effectLst>
            <a:outerShdw blurRad="50800" dist="38100" dir="2700000" algn="tl" rotWithShape="0">
              <a:prstClr val="black">
                <a:alpha val="40000"/>
              </a:prstClr>
            </a:outerShdw>
          </a:effectLst>
        </p:spPr>
      </p:pic>
      <p:grpSp>
        <p:nvGrpSpPr>
          <p:cNvPr id="30" name="Group 29" title="24/7 Hands-On technical dude"/>
          <p:cNvGrpSpPr>
            <a:grpSpLocks noChangeAspect="1"/>
          </p:cNvGrpSpPr>
          <p:nvPr/>
        </p:nvGrpSpPr>
        <p:grpSpPr>
          <a:xfrm>
            <a:off x="6233874" y="3316382"/>
            <a:ext cx="1699974" cy="1699974"/>
            <a:chOff x="3946350" y="3779659"/>
            <a:chExt cx="1577211" cy="1577211"/>
          </a:xfrm>
        </p:grpSpPr>
        <p:sp>
          <p:nvSpPr>
            <p:cNvPr id="6" name="Rectangle 5"/>
            <p:cNvSpPr/>
            <p:nvPr/>
          </p:nvSpPr>
          <p:spPr bwMode="auto">
            <a:xfrm>
              <a:off x="3946350" y="3779659"/>
              <a:ext cx="1577211" cy="157721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It’s </a:t>
              </a:r>
              <a:r>
                <a:rPr lang="en-US" sz="1568" spc="-29"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Finglish</a:t>
              </a: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a:t>
              </a:r>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6687" y="4047984"/>
              <a:ext cx="849124" cy="817480"/>
            </a:xfrm>
            <a:prstGeom prst="rect">
              <a:avLst/>
            </a:prstGeom>
          </p:spPr>
        </p:pic>
      </p:grpSp>
      <p:grpSp>
        <p:nvGrpSpPr>
          <p:cNvPr id="24" name="Group 23"/>
          <p:cNvGrpSpPr>
            <a:grpSpLocks noChangeAspect="1"/>
          </p:cNvGrpSpPr>
          <p:nvPr/>
        </p:nvGrpSpPr>
        <p:grpSpPr>
          <a:xfrm>
            <a:off x="8041649" y="1458944"/>
            <a:ext cx="1699974" cy="1699974"/>
            <a:chOff x="7343583" y="3779658"/>
            <a:chExt cx="1577211" cy="1577211"/>
          </a:xfrm>
        </p:grpSpPr>
        <p:sp>
          <p:nvSpPr>
            <p:cNvPr id="9" name="Rectangle 8" title="Passion for delivery"/>
            <p:cNvSpPr/>
            <p:nvPr/>
          </p:nvSpPr>
          <p:spPr bwMode="auto">
            <a:xfrm>
              <a:off x="7343583" y="3779658"/>
              <a:ext cx="1577211" cy="157721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49" tIns="25724" rIns="25724" bIns="51449" numCol="1" spcCol="0" rtlCol="0" fromWordArt="0" anchor="b" anchorCtr="0" forceAA="0" compatLnSpc="1">
              <a:prstTxWarp prst="textNoShape">
                <a:avLst/>
              </a:prstTxWarp>
              <a:noAutofit/>
            </a:bodyPr>
            <a:lstStyle/>
            <a:p>
              <a:pPr defTabSz="514319" fontAlgn="base">
                <a:spcBef>
                  <a:spcPct val="0"/>
                </a:spcBef>
                <a:spcAft>
                  <a:spcPct val="0"/>
                </a:spcAft>
              </a:pPr>
              <a:r>
                <a:rPr lang="en-US" sz="1568" spc="-29" dirty="0">
                  <a:gradFill>
                    <a:gsLst>
                      <a:gs pos="0">
                        <a:srgbClr val="FFFFFF"/>
                      </a:gs>
                      <a:gs pos="100000">
                        <a:srgbClr val="FFFFFF"/>
                      </a:gs>
                    </a:gsLst>
                    <a:lin ang="5400000" scaled="0"/>
                  </a:gradFill>
                  <a:latin typeface="Segoe UI" pitchFamily="34" charset="0"/>
                  <a:ea typeface="Segoe UI" pitchFamily="34" charset="0"/>
                  <a:cs typeface="Segoe UI" pitchFamily="34" charset="0"/>
                </a:rPr>
                <a:t>Passion for the cloud</a:t>
              </a:r>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5600" y="4083602"/>
              <a:ext cx="773175" cy="781862"/>
            </a:xfrm>
            <a:prstGeom prst="rect">
              <a:avLst/>
            </a:prstGeom>
          </p:spPr>
        </p:pic>
      </p:grpSp>
      <p:grpSp>
        <p:nvGrpSpPr>
          <p:cNvPr id="2" name="Group 1"/>
          <p:cNvGrpSpPr/>
          <p:nvPr/>
        </p:nvGrpSpPr>
        <p:grpSpPr>
          <a:xfrm>
            <a:off x="9849423" y="3316382"/>
            <a:ext cx="1734514" cy="1734514"/>
            <a:chOff x="4748190" y="4607438"/>
            <a:chExt cx="1734514" cy="1734514"/>
          </a:xfrm>
        </p:grpSpPr>
        <p:sp>
          <p:nvSpPr>
            <p:cNvPr id="23" name="Rectangle 22" title="Passion for delivery"/>
            <p:cNvSpPr/>
            <p:nvPr/>
          </p:nvSpPr>
          <p:spPr bwMode="auto">
            <a:xfrm>
              <a:off x="4748190" y="4607438"/>
              <a:ext cx="1734514" cy="1734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2494" tIns="26247" rIns="26247" bIns="52494" numCol="1" spcCol="0" rtlCol="0" fromWordArt="0" anchor="b" anchorCtr="0" forceAA="0" compatLnSpc="1">
              <a:prstTxWarp prst="textNoShape">
                <a:avLst/>
              </a:prstTxWarp>
              <a:noAutofit/>
            </a:bodyPr>
            <a:lstStyle/>
            <a:p>
              <a:pPr defTabSz="524762" fontAlgn="base">
                <a:spcBef>
                  <a:spcPct val="0"/>
                </a:spcBef>
                <a:spcAft>
                  <a:spcPct val="0"/>
                </a:spcAft>
              </a:pPr>
              <a:r>
                <a:rPr lang="en-US" sz="1600" spc="-3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Doing the heavy lifting…</a:t>
              </a:r>
              <a:endParaRPr lang="en-US" sz="1600" spc="-3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27" name="Group 26"/>
            <p:cNvGrpSpPr>
              <a:grpSpLocks noChangeAspect="1"/>
            </p:cNvGrpSpPr>
            <p:nvPr/>
          </p:nvGrpSpPr>
          <p:grpSpPr bwMode="black">
            <a:xfrm>
              <a:off x="5272581" y="5071948"/>
              <a:ext cx="685732" cy="684000"/>
              <a:chOff x="2576513" y="555625"/>
              <a:chExt cx="700088" cy="698500"/>
            </a:xfrm>
            <a:solidFill>
              <a:srgbClr val="FFFFFF"/>
            </a:solidFill>
          </p:grpSpPr>
          <p:sp>
            <p:nvSpPr>
              <p:cNvPr id="28"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1"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sp>
            <p:nvSpPr>
              <p:cNvPr id="32"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900"/>
              </a:p>
            </p:txBody>
          </p:sp>
        </p:grpSp>
      </p:grpSp>
      <p:pic>
        <p:nvPicPr>
          <p:cNvPr id="21" name="Picture 20"/>
          <p:cNvPicPr>
            <a:picLocks noChangeAspect="1"/>
          </p:cNvPicPr>
          <p:nvPr/>
        </p:nvPicPr>
        <p:blipFill>
          <a:blip r:embed="rId9"/>
          <a:stretch>
            <a:fillRect/>
          </a:stretch>
        </p:blipFill>
        <p:spPr>
          <a:xfrm>
            <a:off x="6233262" y="5081147"/>
            <a:ext cx="3505976" cy="1552434"/>
          </a:xfrm>
          <a:prstGeom prst="rect">
            <a:avLst/>
          </a:prstGeom>
        </p:spPr>
      </p:pic>
    </p:spTree>
    <p:extLst>
      <p:ext uri="{BB962C8B-B14F-4D97-AF65-F5344CB8AC3E}">
        <p14:creationId xmlns:p14="http://schemas.microsoft.com/office/powerpoint/2010/main" val="426956340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“You do not brand Outlook or Word, why do you need to do branding on collaboration sites?”</a:t>
            </a:r>
            <a:endParaRPr lang="en-GB" sz="5398" dirty="0"/>
          </a:p>
        </p:txBody>
      </p:sp>
      <p:sp>
        <p:nvSpPr>
          <p:cNvPr id="4" name="TextBox 3"/>
          <p:cNvSpPr txBox="1"/>
          <p:nvPr/>
        </p:nvSpPr>
        <p:spPr>
          <a:xfrm>
            <a:off x="4414455" y="4545931"/>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Applying branding is absolutely supported and understandable for intranet portals, but what about collaboration sites? It is recommended to consider the cost </a:t>
            </a:r>
            <a:r>
              <a:rPr lang="en-US" sz="2399">
                <a:latin typeface="Segoe UI" panose="020B0502040204020203" pitchFamily="34" charset="0"/>
                <a:cs typeface="Segoe UI" panose="020B0502040204020203" pitchFamily="34" charset="0"/>
              </a:rPr>
              <a:t>versus gain</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752302"/>
            <a:ext cx="5792065" cy="1015399"/>
          </a:xfrm>
          <a:prstGeom prst="rect">
            <a:avLst/>
          </a:prstGeom>
          <a:noFill/>
        </p:spPr>
        <p:txBody>
          <a:bodyPr wrap="none" rtlCol="0">
            <a:spAutoFit/>
          </a:bodyPr>
          <a:lstStyle/>
          <a:p>
            <a:r>
              <a:rPr lang="en-US" sz="5998" dirty="0">
                <a:latin typeface="Segoe UI" panose="020B0502040204020203" pitchFamily="34" charset="0"/>
                <a:cs typeface="Segoe UI" panose="020B0502040204020203" pitchFamily="34" charset="0"/>
              </a:rPr>
              <a:t>Good question…</a:t>
            </a:r>
            <a:endParaRPr lang="en-GB" sz="59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5968698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76767" y="1696640"/>
            <a:ext cx="9315780" cy="1256147"/>
          </a:xfrm>
          <a:prstGeom prst="rect">
            <a:avLst/>
          </a:prstGeom>
        </p:spPr>
      </p:pic>
      <p:pic>
        <p:nvPicPr>
          <p:cNvPr id="3" name="Picture 2"/>
          <p:cNvPicPr>
            <a:picLocks noChangeAspect="1"/>
          </p:cNvPicPr>
          <p:nvPr/>
        </p:nvPicPr>
        <p:blipFill>
          <a:blip r:embed="rId4"/>
          <a:stretch>
            <a:fillRect/>
          </a:stretch>
        </p:blipFill>
        <p:spPr>
          <a:xfrm>
            <a:off x="1577670" y="2298925"/>
            <a:ext cx="8937634" cy="1487364"/>
          </a:xfrm>
          <a:prstGeom prst="rect">
            <a:avLst/>
          </a:prstGeom>
        </p:spPr>
      </p:pic>
      <p:pic>
        <p:nvPicPr>
          <p:cNvPr id="4" name="Picture 3"/>
          <p:cNvPicPr>
            <a:picLocks noChangeAspect="1"/>
          </p:cNvPicPr>
          <p:nvPr/>
        </p:nvPicPr>
        <p:blipFill>
          <a:blip r:embed="rId5"/>
          <a:stretch>
            <a:fillRect/>
          </a:stretch>
        </p:blipFill>
        <p:spPr>
          <a:xfrm>
            <a:off x="2785682" y="2903444"/>
            <a:ext cx="8333941" cy="2925075"/>
          </a:xfrm>
          <a:prstGeom prst="rect">
            <a:avLst/>
          </a:prstGeom>
        </p:spPr>
      </p:pic>
      <p:pic>
        <p:nvPicPr>
          <p:cNvPr id="7" name="Picture 6"/>
          <p:cNvPicPr>
            <a:picLocks noChangeAspect="1"/>
          </p:cNvPicPr>
          <p:nvPr/>
        </p:nvPicPr>
        <p:blipFill>
          <a:blip r:embed="rId6"/>
          <a:stretch>
            <a:fillRect/>
          </a:stretch>
        </p:blipFill>
        <p:spPr>
          <a:xfrm>
            <a:off x="7371182" y="5107936"/>
            <a:ext cx="4565971" cy="1589531"/>
          </a:xfrm>
          <a:prstGeom prst="rect">
            <a:avLst/>
          </a:prstGeom>
        </p:spPr>
      </p:pic>
      <p:pic>
        <p:nvPicPr>
          <p:cNvPr id="8" name="Picture 7"/>
          <p:cNvPicPr>
            <a:picLocks noChangeAspect="1"/>
          </p:cNvPicPr>
          <p:nvPr/>
        </p:nvPicPr>
        <p:blipFill>
          <a:blip r:embed="rId7"/>
          <a:stretch>
            <a:fillRect/>
          </a:stretch>
        </p:blipFill>
        <p:spPr>
          <a:xfrm>
            <a:off x="2230495" y="5107935"/>
            <a:ext cx="4722157" cy="1589531"/>
          </a:xfrm>
          <a:prstGeom prst="rect">
            <a:avLst/>
          </a:prstGeom>
        </p:spPr>
      </p:pic>
      <p:sp>
        <p:nvSpPr>
          <p:cNvPr id="9" name="Title 8"/>
          <p:cNvSpPr>
            <a:spLocks noGrp="1"/>
          </p:cNvSpPr>
          <p:nvPr>
            <p:ph type="title"/>
          </p:nvPr>
        </p:nvSpPr>
        <p:spPr/>
        <p:txBody>
          <a:bodyPr/>
          <a:lstStyle/>
          <a:p>
            <a:r>
              <a:rPr lang="en-US" sz="4800" dirty="0" smtClean="0"/>
              <a:t>Example: Custom master page and case of an evolving suite bar…</a:t>
            </a:r>
            <a:br>
              <a:rPr lang="en-US" sz="4800" dirty="0" smtClean="0"/>
            </a:br>
            <a:endParaRPr lang="en-US" sz="4800" dirty="0"/>
          </a:p>
        </p:txBody>
      </p:sp>
    </p:spTree>
    <p:extLst>
      <p:ext uri="{BB962C8B-B14F-4D97-AF65-F5344CB8AC3E}">
        <p14:creationId xmlns:p14="http://schemas.microsoft.com/office/powerpoint/2010/main" val="37735365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“But I have always customized my sites with custom master, what has changed?”</a:t>
            </a:r>
            <a:endParaRPr lang="en-GB" sz="5398" dirty="0"/>
          </a:p>
        </p:txBody>
      </p:sp>
      <p:sp>
        <p:nvSpPr>
          <p:cNvPr id="4" name="TextBox 3"/>
          <p:cNvSpPr txBox="1"/>
          <p:nvPr/>
        </p:nvSpPr>
        <p:spPr>
          <a:xfrm>
            <a:off x="4526217" y="4925072"/>
            <a:ext cx="7141911" cy="1200016"/>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Actually this similar maintenance challenge exists in on-premises </a:t>
            </a:r>
            <a:r>
              <a:rPr lang="en-US" sz="2399">
                <a:latin typeface="Segoe UI" panose="020B0502040204020203" pitchFamily="34" charset="0"/>
                <a:cs typeface="Segoe UI" panose="020B0502040204020203" pitchFamily="34" charset="0"/>
              </a:rPr>
              <a:t>and across the </a:t>
            </a:r>
            <a:r>
              <a:rPr lang="en-US" sz="2399" dirty="0">
                <a:latin typeface="Segoe UI" panose="020B0502040204020203" pitchFamily="34" charset="0"/>
                <a:cs typeface="Segoe UI" panose="020B0502040204020203" pitchFamily="34" charset="0"/>
              </a:rPr>
              <a:t>version</a:t>
            </a:r>
            <a:r>
              <a:rPr lang="en-US" sz="2399">
                <a:latin typeface="Segoe UI" panose="020B0502040204020203" pitchFamily="34" charset="0"/>
                <a:cs typeface="Segoe UI" panose="020B0502040204020203" pitchFamily="34" charset="0"/>
              </a:rPr>
              <a:t> upgrades as </a:t>
            </a:r>
            <a:r>
              <a:rPr lang="en-US" sz="2399" dirty="0">
                <a:latin typeface="Segoe UI" panose="020B0502040204020203" pitchFamily="34" charset="0"/>
                <a:cs typeface="Segoe UI" panose="020B0502040204020203" pitchFamily="34" charset="0"/>
              </a:rPr>
              <a:t>well. Concentrate on what’s truly needed. </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4288840" cy="1446173"/>
          </a:xfrm>
          <a:prstGeom prst="rect">
            <a:avLst/>
          </a:prstGeom>
          <a:noFill/>
        </p:spPr>
        <p:txBody>
          <a:bodyPr wrap="none" rtlCol="0">
            <a:spAutoFit/>
          </a:bodyPr>
          <a:lstStyle/>
          <a:p>
            <a:r>
              <a:rPr lang="en-US" sz="8797" dirty="0">
                <a:latin typeface="Segoe UI" panose="020B0502040204020203" pitchFamily="34" charset="0"/>
                <a:cs typeface="Segoe UI" panose="020B0502040204020203" pitchFamily="34" charset="0"/>
              </a:rPr>
              <a:t>Nothing</a:t>
            </a:r>
            <a:endParaRPr lang="en-GB" sz="8797"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6050986"/>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5398" dirty="0"/>
              <a:t>“I </a:t>
            </a:r>
            <a:r>
              <a:rPr lang="en-US" sz="5398"/>
              <a:t>have </a:t>
            </a:r>
            <a:r>
              <a:rPr lang="en-US" sz="5398" dirty="0"/>
              <a:t>an</a:t>
            </a:r>
            <a:r>
              <a:rPr lang="en-US" sz="5398"/>
              <a:t> intranet portal and I </a:t>
            </a:r>
            <a:r>
              <a:rPr lang="en-US" sz="5398" dirty="0"/>
              <a:t>need to do heavy branding customizations!”</a:t>
            </a:r>
            <a:endParaRPr lang="en-GB" sz="5398" dirty="0"/>
          </a:p>
        </p:txBody>
      </p:sp>
      <p:sp>
        <p:nvSpPr>
          <p:cNvPr id="4" name="TextBox 3"/>
          <p:cNvSpPr txBox="1"/>
          <p:nvPr/>
        </p:nvSpPr>
        <p:spPr>
          <a:xfrm>
            <a:off x="4414455" y="4685104"/>
            <a:ext cx="7141911" cy="1569251"/>
          </a:xfrm>
          <a:prstGeom prst="rect">
            <a:avLst/>
          </a:prstGeom>
          <a:noFill/>
        </p:spPr>
        <p:txBody>
          <a:bodyPr wrap="square" rtlCol="0">
            <a:spAutoFit/>
          </a:bodyPr>
          <a:lstStyle/>
          <a:p>
            <a:r>
              <a:rPr lang="en-US" sz="2399" dirty="0">
                <a:latin typeface="Segoe UI" panose="020B0502040204020203" pitchFamily="34" charset="0"/>
                <a:cs typeface="Segoe UI" panose="020B0502040204020203" pitchFamily="34" charset="0"/>
              </a:rPr>
              <a:t>Key point is to understand the impact </a:t>
            </a:r>
            <a:r>
              <a:rPr lang="en-US" sz="2399">
                <a:latin typeface="Segoe UI" panose="020B0502040204020203" pitchFamily="34" charset="0"/>
                <a:cs typeface="Segoe UI" panose="020B0502040204020203" pitchFamily="34" charset="0"/>
              </a:rPr>
              <a:t>of </a:t>
            </a:r>
            <a:r>
              <a:rPr lang="en-US" sz="2399" dirty="0">
                <a:latin typeface="Segoe UI" panose="020B0502040204020203" pitchFamily="34" charset="0"/>
                <a:cs typeface="Segoe UI" panose="020B0502040204020203" pitchFamily="34" charset="0"/>
              </a:rPr>
              <a:t>the</a:t>
            </a:r>
            <a:r>
              <a:rPr lang="en-US" sz="2399">
                <a:latin typeface="Segoe UI" panose="020B0502040204020203" pitchFamily="34" charset="0"/>
                <a:cs typeface="Segoe UI" panose="020B0502040204020203" pitchFamily="34" charset="0"/>
              </a:rPr>
              <a:t> chosen </a:t>
            </a:r>
            <a:r>
              <a:rPr lang="en-US" sz="2399" dirty="0">
                <a:latin typeface="Segoe UI" panose="020B0502040204020203" pitchFamily="34" charset="0"/>
                <a:cs typeface="Segoe UI" panose="020B0502040204020203" pitchFamily="34" charset="0"/>
              </a:rPr>
              <a:t>pattern. Custom master pages are completely supported, you </a:t>
            </a:r>
            <a:r>
              <a:rPr lang="en-US" sz="2399">
                <a:latin typeface="Segoe UI" panose="020B0502040204020203" pitchFamily="34" charset="0"/>
                <a:cs typeface="Segoe UI" panose="020B0502040204020203" pitchFamily="34" charset="0"/>
              </a:rPr>
              <a:t>might </a:t>
            </a:r>
            <a:r>
              <a:rPr lang="en-US" sz="2399" dirty="0">
                <a:latin typeface="Segoe UI" panose="020B0502040204020203" pitchFamily="34" charset="0"/>
                <a:cs typeface="Segoe UI" panose="020B0502040204020203" pitchFamily="34" charset="0"/>
              </a:rPr>
              <a:t>want</a:t>
            </a:r>
            <a:r>
              <a:rPr lang="en-US" sz="2399">
                <a:latin typeface="Segoe UI" panose="020B0502040204020203" pitchFamily="34" charset="0"/>
                <a:cs typeface="Segoe UI" panose="020B0502040204020203" pitchFamily="34" charset="0"/>
              </a:rPr>
              <a:t> to use </a:t>
            </a:r>
            <a:r>
              <a:rPr lang="en-US" sz="2399" dirty="0">
                <a:latin typeface="Segoe UI" panose="020B0502040204020203" pitchFamily="34" charset="0"/>
                <a:cs typeface="Segoe UI" panose="020B0502040204020203" pitchFamily="34" charset="0"/>
              </a:rPr>
              <a:t>alternative approaches if possible.</a:t>
            </a:r>
            <a:endParaRPr lang="en-GB" sz="2399" dirty="0">
              <a:latin typeface="Segoe UI" panose="020B0502040204020203" pitchFamily="34" charset="0"/>
              <a:cs typeface="Segoe UI" panose="020B0502040204020203" pitchFamily="34" charset="0"/>
            </a:endParaRPr>
          </a:p>
        </p:txBody>
      </p:sp>
      <p:sp>
        <p:nvSpPr>
          <p:cNvPr id="5" name="TextBox 4"/>
          <p:cNvSpPr txBox="1"/>
          <p:nvPr/>
        </p:nvSpPr>
        <p:spPr>
          <a:xfrm>
            <a:off x="4414455" y="3660886"/>
            <a:ext cx="6433868" cy="1200016"/>
          </a:xfrm>
          <a:prstGeom prst="rect">
            <a:avLst/>
          </a:prstGeom>
          <a:noFill/>
        </p:spPr>
        <p:txBody>
          <a:bodyPr wrap="none" rtlCol="0">
            <a:spAutoFit/>
          </a:bodyPr>
          <a:lstStyle/>
          <a:p>
            <a:r>
              <a:rPr lang="en-US" sz="7198" dirty="0">
                <a:latin typeface="Segoe UI" panose="020B0502040204020203" pitchFamily="34" charset="0"/>
                <a:cs typeface="Segoe UI" panose="020B0502040204020203" pitchFamily="34" charset="0"/>
              </a:rPr>
              <a:t>Absolutely fine.</a:t>
            </a:r>
            <a:endParaRPr lang="en-GB" sz="71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68979288"/>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GB" dirty="0"/>
              <a:t>https://github.com/OfficeDev/PnP/tree/master/Samples/Branding.AlternateCSSAndSiteLogo</a:t>
            </a:r>
          </a:p>
        </p:txBody>
      </p:sp>
      <p:sp>
        <p:nvSpPr>
          <p:cNvPr id="3" name="Text Placeholder 2"/>
          <p:cNvSpPr>
            <a:spLocks noGrp="1"/>
          </p:cNvSpPr>
          <p:nvPr>
            <p:ph type="body" sz="quarter" idx="10"/>
          </p:nvPr>
        </p:nvSpPr>
        <p:spPr/>
        <p:txBody>
          <a:bodyPr/>
          <a:lstStyle/>
          <a:p>
            <a:r>
              <a:rPr lang="en-US" dirty="0" smtClean="0"/>
              <a:t>Demo</a:t>
            </a:r>
            <a:endParaRPr lang="en-GB" dirty="0"/>
          </a:p>
        </p:txBody>
      </p:sp>
      <p:sp>
        <p:nvSpPr>
          <p:cNvPr id="5" name="Text Placeholder 4"/>
          <p:cNvSpPr>
            <a:spLocks noGrp="1"/>
          </p:cNvSpPr>
          <p:nvPr>
            <p:ph type="body" sz="quarter" idx="11"/>
          </p:nvPr>
        </p:nvSpPr>
        <p:spPr/>
        <p:txBody>
          <a:bodyPr/>
          <a:lstStyle/>
          <a:p>
            <a:r>
              <a:rPr lang="en-US" dirty="0" smtClean="0"/>
              <a:t>Branding with app model</a:t>
            </a:r>
            <a:endParaRPr lang="en-GB" dirty="0"/>
          </a:p>
        </p:txBody>
      </p:sp>
    </p:spTree>
    <p:extLst>
      <p:ext uri="{BB962C8B-B14F-4D97-AF65-F5344CB8AC3E}">
        <p14:creationId xmlns:p14="http://schemas.microsoft.com/office/powerpoint/2010/main" val="126660601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848514" y="1317172"/>
            <a:ext cx="1738271" cy="2359478"/>
            <a:chOff x="1910561" y="1692190"/>
            <a:chExt cx="1095374" cy="2026721"/>
          </a:xfrm>
        </p:grpSpPr>
        <p:sp>
          <p:nvSpPr>
            <p:cNvPr id="4" name="Freeform 3"/>
            <p:cNvSpPr/>
            <p:nvPr/>
          </p:nvSpPr>
          <p:spPr>
            <a:xfrm>
              <a:off x="1910561"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Custom Master Page</a:t>
              </a:r>
            </a:p>
          </p:txBody>
        </p:sp>
        <p:sp>
          <p:nvSpPr>
            <p:cNvPr id="5" name="Freeform 4"/>
            <p:cNvSpPr/>
            <p:nvPr/>
          </p:nvSpPr>
          <p:spPr>
            <a:xfrm>
              <a:off x="1910561"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Full control on how the site is rendered</a:t>
              </a:r>
            </a:p>
            <a:p>
              <a:pPr marL="112679" lvl="1" indent="-112679" defTabSz="399853">
                <a:lnSpc>
                  <a:spcPct val="90000"/>
                </a:lnSpc>
                <a:spcBef>
                  <a:spcPct val="0"/>
                </a:spcBef>
                <a:spcAft>
                  <a:spcPct val="15000"/>
                </a:spcAft>
                <a:buChar char="••"/>
              </a:pPr>
              <a:r>
                <a:rPr lang="en-US" sz="1176" dirty="0"/>
                <a:t>Applied to each site, except for publishing sites</a:t>
              </a:r>
            </a:p>
            <a:p>
              <a:pPr marL="112679" lvl="1" indent="-112679" defTabSz="399853">
                <a:lnSpc>
                  <a:spcPct val="90000"/>
                </a:lnSpc>
                <a:spcBef>
                  <a:spcPct val="0"/>
                </a:spcBef>
                <a:spcAft>
                  <a:spcPct val="15000"/>
                </a:spcAft>
                <a:buChar char="••"/>
              </a:pPr>
              <a:r>
                <a:rPr lang="en-US" sz="1176" dirty="0"/>
                <a:t>Any updates to </a:t>
              </a:r>
              <a:r>
                <a:rPr lang="en-US" sz="1176" dirty="0" err="1"/>
                <a:t>oob</a:t>
              </a:r>
              <a:r>
                <a:rPr lang="en-US" sz="1176" dirty="0"/>
                <a:t> master pages are not automatically reflected on the sites </a:t>
              </a:r>
            </a:p>
          </p:txBody>
        </p:sp>
      </p:grpSp>
      <p:grpSp>
        <p:nvGrpSpPr>
          <p:cNvPr id="15" name="Group 14"/>
          <p:cNvGrpSpPr/>
          <p:nvPr/>
        </p:nvGrpSpPr>
        <p:grpSpPr>
          <a:xfrm>
            <a:off x="4841796" y="1317172"/>
            <a:ext cx="1738271" cy="2359478"/>
            <a:chOff x="3159289" y="1692190"/>
            <a:chExt cx="1095374" cy="2026721"/>
          </a:xfrm>
        </p:grpSpPr>
        <p:sp>
          <p:nvSpPr>
            <p:cNvPr id="6" name="Freeform 5"/>
            <p:cNvSpPr/>
            <p:nvPr/>
          </p:nvSpPr>
          <p:spPr>
            <a:xfrm>
              <a:off x="3159289"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Alternate CSS</a:t>
              </a:r>
            </a:p>
          </p:txBody>
        </p:sp>
        <p:sp>
          <p:nvSpPr>
            <p:cNvPr id="7" name="Freeform 6"/>
            <p:cNvSpPr/>
            <p:nvPr/>
          </p:nvSpPr>
          <p:spPr>
            <a:xfrm>
              <a:off x="3159289" y="2018497"/>
              <a:ext cx="1095374" cy="1700414"/>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override whatever CSS settings</a:t>
              </a:r>
            </a:p>
            <a:p>
              <a:pPr marL="112679" lvl="1" indent="-112679" defTabSz="399853">
                <a:lnSpc>
                  <a:spcPct val="90000"/>
                </a:lnSpc>
                <a:spcBef>
                  <a:spcPct val="0"/>
                </a:spcBef>
                <a:spcAft>
                  <a:spcPct val="15000"/>
                </a:spcAft>
                <a:buChar char="••"/>
              </a:pPr>
              <a:r>
                <a:rPr lang="en-US" sz="1176" dirty="0"/>
                <a:t>Control to color, fonts and even layout settings </a:t>
              </a:r>
            </a:p>
            <a:p>
              <a:pPr marL="112679" lvl="1" indent="-112679" defTabSz="399853">
                <a:lnSpc>
                  <a:spcPct val="90000"/>
                </a:lnSpc>
                <a:spcBef>
                  <a:spcPct val="0"/>
                </a:spcBef>
                <a:spcAft>
                  <a:spcPct val="15000"/>
                </a:spcAft>
                <a:buChar char="••"/>
              </a:pPr>
              <a:r>
                <a:rPr lang="en-US" sz="1176" dirty="0"/>
                <a:t>Configuration applied to each site</a:t>
              </a:r>
            </a:p>
          </p:txBody>
        </p:sp>
      </p:grpSp>
      <p:grpSp>
        <p:nvGrpSpPr>
          <p:cNvPr id="22" name="Group 21"/>
          <p:cNvGrpSpPr/>
          <p:nvPr/>
        </p:nvGrpSpPr>
        <p:grpSpPr>
          <a:xfrm>
            <a:off x="6835079" y="1322778"/>
            <a:ext cx="1738271" cy="2353871"/>
            <a:chOff x="4408016" y="1692190"/>
            <a:chExt cx="1095374" cy="2021905"/>
          </a:xfrm>
        </p:grpSpPr>
        <p:sp>
          <p:nvSpPr>
            <p:cNvPr id="8" name="Freeform 7"/>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Theme</a:t>
              </a:r>
            </a:p>
          </p:txBody>
        </p:sp>
        <p:sp>
          <p:nvSpPr>
            <p:cNvPr id="9" name="Freeform 8"/>
            <p:cNvSpPr/>
            <p:nvPr/>
          </p:nvSpPr>
          <p:spPr>
            <a:xfrm>
              <a:off x="4408016" y="2018497"/>
              <a:ext cx="1095374" cy="1695598"/>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control branding, fonts and background image of the sites</a:t>
              </a:r>
            </a:p>
            <a:p>
              <a:pPr marL="112679" lvl="1" indent="-112679" defTabSz="399853">
                <a:lnSpc>
                  <a:spcPct val="90000"/>
                </a:lnSpc>
                <a:spcBef>
                  <a:spcPct val="0"/>
                </a:spcBef>
                <a:spcAft>
                  <a:spcPct val="15000"/>
                </a:spcAft>
                <a:buChar char="••"/>
              </a:pPr>
              <a:r>
                <a:rPr lang="en-US" sz="1176" dirty="0"/>
                <a:t>Configuration applied to each site</a:t>
              </a:r>
            </a:p>
          </p:txBody>
        </p:sp>
      </p:grpSp>
      <p:sp>
        <p:nvSpPr>
          <p:cNvPr id="17" name="TextBox 16"/>
          <p:cNvSpPr txBox="1"/>
          <p:nvPr/>
        </p:nvSpPr>
        <p:spPr>
          <a:xfrm>
            <a:off x="1155263" y="2348137"/>
            <a:ext cx="924111" cy="331813"/>
          </a:xfrm>
          <a:prstGeom prst="rect">
            <a:avLst/>
          </a:prstGeom>
          <a:noFill/>
        </p:spPr>
        <p:txBody>
          <a:bodyPr wrap="none" rtlCol="0">
            <a:spAutoFit/>
          </a:bodyPr>
          <a:lstStyle/>
          <a:p>
            <a:r>
              <a:rPr lang="en-US" sz="1568" b="1" dirty="0">
                <a:latin typeface="Segoe UI" panose="020B0502040204020203" pitchFamily="34" charset="0"/>
                <a:cs typeface="Segoe UI" panose="020B0502040204020203" pitchFamily="34" charset="0"/>
              </a:rPr>
              <a:t>Options</a:t>
            </a:r>
          </a:p>
        </p:txBody>
      </p:sp>
      <p:sp>
        <p:nvSpPr>
          <p:cNvPr id="18" name="TextBox 17"/>
          <p:cNvSpPr txBox="1"/>
          <p:nvPr/>
        </p:nvSpPr>
        <p:spPr>
          <a:xfrm>
            <a:off x="1155263" y="4685324"/>
            <a:ext cx="1114288"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Flexibility</a:t>
            </a:r>
          </a:p>
        </p:txBody>
      </p:sp>
      <p:sp>
        <p:nvSpPr>
          <p:cNvPr id="19" name="TextBox 18"/>
          <p:cNvSpPr txBox="1"/>
          <p:nvPr/>
        </p:nvSpPr>
        <p:spPr>
          <a:xfrm>
            <a:off x="1155263" y="5347740"/>
            <a:ext cx="1345460" cy="814449"/>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Cost impact (short and long term)</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5083" y="5409116"/>
            <a:ext cx="692380" cy="691694"/>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772" y="5429352"/>
            <a:ext cx="692380" cy="69238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964" y="5469809"/>
            <a:ext cx="693065" cy="692380"/>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8023" y="5470494"/>
            <a:ext cx="692380" cy="691694"/>
          </a:xfrm>
          <a:prstGeom prst="rect">
            <a:avLst/>
          </a:prstGeom>
        </p:spPr>
      </p:pic>
      <p:sp>
        <p:nvSpPr>
          <p:cNvPr id="34" name="TextBox 33"/>
          <p:cNvSpPr txBox="1"/>
          <p:nvPr/>
        </p:nvSpPr>
        <p:spPr>
          <a:xfrm>
            <a:off x="1155263" y="3889510"/>
            <a:ext cx="1125849" cy="333530"/>
          </a:xfrm>
          <a:prstGeom prst="rect">
            <a:avLst/>
          </a:prstGeom>
          <a:noFill/>
        </p:spPr>
        <p:txBody>
          <a:bodyPr wrap="square" rtlCol="0">
            <a:spAutoFit/>
          </a:bodyPr>
          <a:lstStyle/>
          <a:p>
            <a:r>
              <a:rPr lang="en-US" sz="1568" b="1" dirty="0">
                <a:latin typeface="Segoe UI" panose="020B0502040204020203" pitchFamily="34" charset="0"/>
                <a:cs typeface="Segoe UI" panose="020B0502040204020203" pitchFamily="34" charset="0"/>
              </a:rPr>
              <a:t>Support</a:t>
            </a:r>
          </a:p>
        </p:txBody>
      </p:sp>
      <p:sp>
        <p:nvSpPr>
          <p:cNvPr id="2" name="Title 1"/>
          <p:cNvSpPr>
            <a:spLocks noGrp="1"/>
          </p:cNvSpPr>
          <p:nvPr>
            <p:ph type="title"/>
          </p:nvPr>
        </p:nvSpPr>
        <p:spPr/>
        <p:txBody>
          <a:bodyPr/>
          <a:lstStyle/>
          <a:p>
            <a:r>
              <a:rPr lang="en-US" dirty="0" smtClean="0"/>
              <a:t>Branding options for SharePoint sites</a:t>
            </a:r>
            <a:endParaRPr lang="en-US" dirty="0"/>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9429" y="3835450"/>
            <a:ext cx="1356378" cy="469847"/>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0709" y="3878469"/>
            <a:ext cx="1358759" cy="470672"/>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4835" y="3846319"/>
            <a:ext cx="1358759" cy="470672"/>
          </a:xfrm>
          <a:prstGeom prst="rect">
            <a:avLst/>
          </a:prstGeom>
        </p:spPr>
      </p:pic>
      <p:sp>
        <p:nvSpPr>
          <p:cNvPr id="45" name="TextBox 44"/>
          <p:cNvSpPr txBox="1"/>
          <p:nvPr/>
        </p:nvSpPr>
        <p:spPr>
          <a:xfrm>
            <a:off x="2848514" y="4638921"/>
            <a:ext cx="1738271" cy="461545"/>
          </a:xfrm>
          <a:prstGeom prst="rect">
            <a:avLst/>
          </a:prstGeom>
          <a:solidFill>
            <a:schemeClr val="accent4"/>
          </a:solidFill>
        </p:spPr>
        <p:txBody>
          <a:bodyPr wrap="square" lIns="182832" tIns="91416" rIns="182832" bIns="91416" rtlCol="0">
            <a:spAutoFit/>
          </a:bodyPr>
          <a:lstStyle/>
          <a:p>
            <a:pPr algn="ctr">
              <a:lnSpc>
                <a:spcPct val="90000"/>
              </a:lnSpc>
              <a:spcAft>
                <a:spcPts val="600"/>
              </a:spcAft>
            </a:pPr>
            <a:r>
              <a:rPr lang="en-US" sz="1999" dirty="0">
                <a:solidFill>
                  <a:schemeClr val="bg1"/>
                </a:solidFill>
              </a:rPr>
              <a:t>Unlimited</a:t>
            </a:r>
            <a:endParaRPr lang="en-US" sz="2399" dirty="0">
              <a:solidFill>
                <a:schemeClr val="bg1"/>
              </a:solidFill>
            </a:endParaRPr>
          </a:p>
        </p:txBody>
      </p:sp>
      <p:sp>
        <p:nvSpPr>
          <p:cNvPr id="55" name="TextBox 54"/>
          <p:cNvSpPr txBox="1"/>
          <p:nvPr/>
        </p:nvSpPr>
        <p:spPr>
          <a:xfrm>
            <a:off x="4841796" y="4621315"/>
            <a:ext cx="1738271" cy="461545"/>
          </a:xfrm>
          <a:prstGeom prst="rect">
            <a:avLst/>
          </a:prstGeom>
          <a:solidFill>
            <a:srgbClr val="00B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Good</a:t>
            </a:r>
          </a:p>
        </p:txBody>
      </p:sp>
      <p:sp>
        <p:nvSpPr>
          <p:cNvPr id="56" name="TextBox 55"/>
          <p:cNvSpPr txBox="1"/>
          <p:nvPr/>
        </p:nvSpPr>
        <p:spPr>
          <a:xfrm>
            <a:off x="6835078" y="4621314"/>
            <a:ext cx="1738273" cy="461545"/>
          </a:xfrm>
          <a:prstGeom prst="rect">
            <a:avLst/>
          </a:prstGeom>
          <a:solidFill>
            <a:srgbClr val="92D050"/>
          </a:solidFill>
        </p:spPr>
        <p:txBody>
          <a:bodyPr wrap="square" lIns="182832" tIns="91416" rIns="182832" bIns="91416" rtlCol="0">
            <a:spAutoFit/>
          </a:bodyPr>
          <a:lstStyle>
            <a:defPPr>
              <a:defRPr lang="en-US"/>
            </a:defPPr>
            <a:lvl1pPr algn="ctr">
              <a:lnSpc>
                <a:spcPct val="90000"/>
              </a:lnSpc>
              <a:spcAft>
                <a:spcPts val="600"/>
              </a:spcAft>
              <a:defRPr sz="2000">
                <a:solidFill>
                  <a:schemeClr val="bg1"/>
                </a:solidFill>
              </a:defRPr>
            </a:lvl1pPr>
          </a:lstStyle>
          <a:p>
            <a:r>
              <a:rPr lang="en-US" sz="1999" dirty="0"/>
              <a:t>Average</a:t>
            </a:r>
          </a:p>
        </p:txBody>
      </p:sp>
      <p:sp>
        <p:nvSpPr>
          <p:cNvPr id="57" name="TextBox 56"/>
          <p:cNvSpPr txBox="1"/>
          <p:nvPr/>
        </p:nvSpPr>
        <p:spPr>
          <a:xfrm>
            <a:off x="8828361" y="4638921"/>
            <a:ext cx="1738271" cy="461545"/>
          </a:xfrm>
          <a:prstGeom prst="rect">
            <a:avLst/>
          </a:prstGeom>
          <a:solidFill>
            <a:srgbClr val="92D050">
              <a:alpha val="50000"/>
            </a:srgbClr>
          </a:solidFill>
        </p:spPr>
        <p:txBody>
          <a:bodyPr wrap="square" lIns="182832" tIns="91416" rIns="182832" bIns="91416" rtlCol="0">
            <a:spAutoFit/>
          </a:bodyPr>
          <a:lstStyle>
            <a:defPPr>
              <a:defRPr lang="en-US"/>
            </a:defPPr>
            <a:lvl1pPr>
              <a:lnSpc>
                <a:spcPct val="90000"/>
              </a:lnSpc>
              <a:spcAft>
                <a:spcPts val="600"/>
              </a:spcAft>
              <a:defRPr sz="2000">
                <a:solidFill>
                  <a:schemeClr val="bg1"/>
                </a:solidFill>
              </a:defRPr>
            </a:lvl1pPr>
          </a:lstStyle>
          <a:p>
            <a:pPr algn="ctr"/>
            <a:r>
              <a:rPr lang="en-US" sz="1999" dirty="0">
                <a:solidFill>
                  <a:schemeClr val="tx1">
                    <a:lumMod val="65000"/>
                    <a:lumOff val="35000"/>
                  </a:schemeClr>
                </a:solidFill>
              </a:rPr>
              <a:t>Fair</a:t>
            </a:r>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6584" y="3850000"/>
            <a:ext cx="1358759" cy="470672"/>
          </a:xfrm>
          <a:prstGeom prst="rect">
            <a:avLst/>
          </a:prstGeom>
        </p:spPr>
      </p:pic>
      <p:grpSp>
        <p:nvGrpSpPr>
          <p:cNvPr id="16" name="Group 15"/>
          <p:cNvGrpSpPr/>
          <p:nvPr/>
        </p:nvGrpSpPr>
        <p:grpSpPr>
          <a:xfrm>
            <a:off x="8970917" y="3814209"/>
            <a:ext cx="1478392" cy="525605"/>
            <a:chOff x="7729705" y="3606092"/>
            <a:chExt cx="1478777" cy="525742"/>
          </a:xfrm>
        </p:grpSpPr>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29705" y="3606092"/>
              <a:ext cx="1359113" cy="470795"/>
            </a:xfrm>
            <a:prstGeom prst="rect">
              <a:avLst/>
            </a:prstGeom>
          </p:spPr>
        </p:pic>
        <p:sp>
          <p:nvSpPr>
            <p:cNvPr id="3" name="TextBox 2"/>
            <p:cNvSpPr txBox="1"/>
            <p:nvPr/>
          </p:nvSpPr>
          <p:spPr>
            <a:xfrm rot="20212867">
              <a:off x="8736878" y="3854835"/>
              <a:ext cx="471604" cy="276999"/>
            </a:xfrm>
            <a:prstGeom prst="rect">
              <a:avLst/>
            </a:prstGeom>
            <a:noFill/>
          </p:spPr>
          <p:txBody>
            <a:bodyPr wrap="none" rtlCol="0">
              <a:spAutoFit/>
            </a:bodyPr>
            <a:lstStyle/>
            <a:p>
              <a:r>
                <a:rPr lang="en-US" sz="1200" dirty="0">
                  <a:latin typeface="Segoe UI" panose="020B0502040204020203" pitchFamily="34" charset="0"/>
                  <a:cs typeface="Segoe UI" panose="020B0502040204020203" pitchFamily="34" charset="0"/>
                </a:rPr>
                <a:t>only</a:t>
              </a:r>
              <a:endParaRPr lang="en-GB" sz="1200" dirty="0">
                <a:latin typeface="Segoe UI" panose="020B0502040204020203" pitchFamily="34" charset="0"/>
                <a:cs typeface="Segoe UI" panose="020B0502040204020203" pitchFamily="34" charset="0"/>
              </a:endParaRPr>
            </a:p>
          </p:txBody>
        </p:sp>
      </p:grpSp>
      <p:grpSp>
        <p:nvGrpSpPr>
          <p:cNvPr id="41" name="Group 40"/>
          <p:cNvGrpSpPr/>
          <p:nvPr/>
        </p:nvGrpSpPr>
        <p:grpSpPr>
          <a:xfrm>
            <a:off x="8828361" y="1317172"/>
            <a:ext cx="1738271" cy="2359477"/>
            <a:chOff x="4408016" y="1692190"/>
            <a:chExt cx="1095374" cy="2026720"/>
          </a:xfrm>
        </p:grpSpPr>
        <p:sp>
          <p:nvSpPr>
            <p:cNvPr id="44" name="Freeform 43"/>
            <p:cNvSpPr/>
            <p:nvPr/>
          </p:nvSpPr>
          <p:spPr>
            <a:xfrm>
              <a:off x="4408016" y="1692190"/>
              <a:ext cx="1095374" cy="326306"/>
            </a:xfrm>
            <a:custGeom>
              <a:avLst/>
              <a:gdLst>
                <a:gd name="connsiteX0" fmla="*/ 0 w 1095374"/>
                <a:gd name="connsiteY0" fmla="*/ 0 h 326306"/>
                <a:gd name="connsiteX1" fmla="*/ 1095374 w 1095374"/>
                <a:gd name="connsiteY1" fmla="*/ 0 h 326306"/>
                <a:gd name="connsiteX2" fmla="*/ 1095374 w 1095374"/>
                <a:gd name="connsiteY2" fmla="*/ 326306 h 326306"/>
                <a:gd name="connsiteX3" fmla="*/ 0 w 1095374"/>
                <a:gd name="connsiteY3" fmla="*/ 326306 h 326306"/>
                <a:gd name="connsiteX4" fmla="*/ 0 w 1095374"/>
                <a:gd name="connsiteY4" fmla="*/ 0 h 32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326306">
                  <a:moveTo>
                    <a:pt x="0" y="0"/>
                  </a:moveTo>
                  <a:lnTo>
                    <a:pt x="1095374" y="0"/>
                  </a:lnTo>
                  <a:lnTo>
                    <a:pt x="1095374" y="326306"/>
                  </a:lnTo>
                  <a:lnTo>
                    <a:pt x="0" y="326306"/>
                  </a:lnTo>
                  <a:lnTo>
                    <a:pt x="0" y="0"/>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63982" tIns="36561" rIns="63982" bIns="36561" numCol="1" spcCol="1270" anchor="ctr" anchorCtr="0">
              <a:noAutofit/>
            </a:bodyPr>
            <a:lstStyle/>
            <a:p>
              <a:pPr algn="ctr" defTabSz="399853">
                <a:lnSpc>
                  <a:spcPct val="90000"/>
                </a:lnSpc>
                <a:spcBef>
                  <a:spcPct val="0"/>
                </a:spcBef>
                <a:spcAft>
                  <a:spcPct val="35000"/>
                </a:spcAft>
              </a:pPr>
              <a:r>
                <a:rPr lang="en-US" sz="1176" dirty="0"/>
                <a:t>Office 365 Themes</a:t>
              </a:r>
            </a:p>
          </p:txBody>
        </p:sp>
        <p:sp>
          <p:nvSpPr>
            <p:cNvPr id="46" name="Freeform 45"/>
            <p:cNvSpPr/>
            <p:nvPr/>
          </p:nvSpPr>
          <p:spPr>
            <a:xfrm>
              <a:off x="4408016" y="2018497"/>
              <a:ext cx="1095374" cy="1700413"/>
            </a:xfrm>
            <a:custGeom>
              <a:avLst/>
              <a:gdLst>
                <a:gd name="connsiteX0" fmla="*/ 0 w 1095374"/>
                <a:gd name="connsiteY0" fmla="*/ 0 h 1560468"/>
                <a:gd name="connsiteX1" fmla="*/ 1095374 w 1095374"/>
                <a:gd name="connsiteY1" fmla="*/ 0 h 1560468"/>
                <a:gd name="connsiteX2" fmla="*/ 1095374 w 1095374"/>
                <a:gd name="connsiteY2" fmla="*/ 1560468 h 1560468"/>
                <a:gd name="connsiteX3" fmla="*/ 0 w 1095374"/>
                <a:gd name="connsiteY3" fmla="*/ 1560468 h 1560468"/>
                <a:gd name="connsiteX4" fmla="*/ 0 w 1095374"/>
                <a:gd name="connsiteY4" fmla="*/ 0 h 15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5374" h="1560468">
                  <a:moveTo>
                    <a:pt x="0" y="0"/>
                  </a:moveTo>
                  <a:lnTo>
                    <a:pt x="1095374" y="0"/>
                  </a:lnTo>
                  <a:lnTo>
                    <a:pt x="1095374" y="1560468"/>
                  </a:lnTo>
                  <a:lnTo>
                    <a:pt x="0" y="1560468"/>
                  </a:lnTo>
                  <a:lnTo>
                    <a:pt x="0" y="0"/>
                  </a:lnTo>
                  <a:close/>
                </a:path>
              </a:pathLst>
            </a:cu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spcFirstLastPara="0" vert="horz" wrap="square" lIns="47988" tIns="47988" rIns="63982" bIns="71980" numCol="1" spcCol="1270" anchor="t" anchorCtr="0">
              <a:noAutofit/>
            </a:bodyPr>
            <a:lstStyle/>
            <a:p>
              <a:pPr marL="112679" lvl="1" indent="-112679" defTabSz="399853">
                <a:lnSpc>
                  <a:spcPct val="90000"/>
                </a:lnSpc>
                <a:spcBef>
                  <a:spcPct val="0"/>
                </a:spcBef>
                <a:spcAft>
                  <a:spcPct val="15000"/>
                </a:spcAft>
                <a:buChar char="••"/>
              </a:pPr>
              <a:r>
                <a:rPr lang="en-US" sz="1176" dirty="0"/>
                <a:t>Can be used to centrally control branding cross all services in the Office 365</a:t>
              </a:r>
            </a:p>
            <a:p>
              <a:pPr marL="112679" lvl="1" indent="-112679" defTabSz="399853">
                <a:lnSpc>
                  <a:spcPct val="90000"/>
                </a:lnSpc>
                <a:spcBef>
                  <a:spcPct val="0"/>
                </a:spcBef>
                <a:spcAft>
                  <a:spcPct val="15000"/>
                </a:spcAft>
                <a:buChar char="••"/>
              </a:pPr>
              <a:r>
                <a:rPr lang="en-US" sz="1176" dirty="0"/>
                <a:t>Limited settings currently</a:t>
              </a:r>
            </a:p>
            <a:p>
              <a:pPr marL="112679" lvl="1" indent="-112679" defTabSz="399853">
                <a:lnSpc>
                  <a:spcPct val="90000"/>
                </a:lnSpc>
                <a:spcBef>
                  <a:spcPct val="0"/>
                </a:spcBef>
                <a:spcAft>
                  <a:spcPct val="15000"/>
                </a:spcAft>
                <a:buChar char="••"/>
              </a:pPr>
              <a:r>
                <a:rPr lang="en-US" sz="1176" dirty="0"/>
                <a:t>Can be overridden in site level</a:t>
              </a:r>
            </a:p>
            <a:p>
              <a:pPr marL="112679" lvl="1" indent="-112679" defTabSz="399853">
                <a:lnSpc>
                  <a:spcPct val="90000"/>
                </a:lnSpc>
                <a:spcBef>
                  <a:spcPct val="0"/>
                </a:spcBef>
                <a:spcAft>
                  <a:spcPct val="15000"/>
                </a:spcAft>
                <a:buChar char="••"/>
              </a:pPr>
              <a:r>
                <a:rPr lang="en-US" sz="1176" dirty="0"/>
                <a:t>Only in Office 365, not in on-premises</a:t>
              </a:r>
            </a:p>
          </p:txBody>
        </p:sp>
      </p:grpSp>
    </p:spTree>
    <p:extLst>
      <p:ext uri="{BB962C8B-B14F-4D97-AF65-F5344CB8AC3E}">
        <p14:creationId xmlns:p14="http://schemas.microsoft.com/office/powerpoint/2010/main" val="216930900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1000"/>
                                        <p:tgtEl>
                                          <p:spTgt spid="57"/>
                                        </p:tgtEl>
                                      </p:cBhvr>
                                    </p:animEffect>
                                    <p:anim calcmode="lin" valueType="num">
                                      <p:cBhvr>
                                        <p:cTn id="18" dur="1000" fill="hold"/>
                                        <p:tgtEl>
                                          <p:spTgt spid="57"/>
                                        </p:tgtEl>
                                        <p:attrNameLst>
                                          <p:attrName>ppt_x</p:attrName>
                                        </p:attrNameLst>
                                      </p:cBhvr>
                                      <p:tavLst>
                                        <p:tav tm="0">
                                          <p:val>
                                            <p:strVal val="#ppt_x"/>
                                          </p:val>
                                        </p:tav>
                                        <p:tav tm="100000">
                                          <p:val>
                                            <p:strVal val="#ppt_x"/>
                                          </p:val>
                                        </p:tav>
                                      </p:tavLst>
                                    </p:anim>
                                    <p:anim calcmode="lin" valueType="num">
                                      <p:cBhvr>
                                        <p:cTn id="19" dur="1000" fill="hold"/>
                                        <p:tgtEl>
                                          <p:spTgt spid="5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anim calcmode="lin" valueType="num">
                                      <p:cBhvr>
                                        <p:cTn id="35" dur="1000" fill="hold"/>
                                        <p:tgtEl>
                                          <p:spTgt spid="49"/>
                                        </p:tgtEl>
                                        <p:attrNameLst>
                                          <p:attrName>ppt_x</p:attrName>
                                        </p:attrNameLst>
                                      </p:cBhvr>
                                      <p:tavLst>
                                        <p:tav tm="0">
                                          <p:val>
                                            <p:strVal val="#ppt_x"/>
                                          </p:val>
                                        </p:tav>
                                        <p:tav tm="100000">
                                          <p:val>
                                            <p:strVal val="#ppt_x"/>
                                          </p:val>
                                        </p:tav>
                                      </p:tavLst>
                                    </p:anim>
                                    <p:anim calcmode="lin" valueType="num">
                                      <p:cBhvr>
                                        <p:cTn id="36" dur="1000" fill="hold"/>
                                        <p:tgtEl>
                                          <p:spTgt spid="4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1000"/>
                                        <p:tgtEl>
                                          <p:spTgt spid="56"/>
                                        </p:tgtEl>
                                      </p:cBhvr>
                                    </p:animEffect>
                                    <p:anim calcmode="lin" valueType="num">
                                      <p:cBhvr>
                                        <p:cTn id="40" dur="1000" fill="hold"/>
                                        <p:tgtEl>
                                          <p:spTgt spid="56"/>
                                        </p:tgtEl>
                                        <p:attrNameLst>
                                          <p:attrName>ppt_x</p:attrName>
                                        </p:attrNameLst>
                                      </p:cBhvr>
                                      <p:tavLst>
                                        <p:tav tm="0">
                                          <p:val>
                                            <p:strVal val="#ppt_x"/>
                                          </p:val>
                                        </p:tav>
                                        <p:tav tm="100000">
                                          <p:val>
                                            <p:strVal val="#ppt_x"/>
                                          </p:val>
                                        </p:tav>
                                      </p:tavLst>
                                    </p:anim>
                                    <p:anim calcmode="lin" valueType="num">
                                      <p:cBhvr>
                                        <p:cTn id="41" dur="1000" fill="hold"/>
                                        <p:tgtEl>
                                          <p:spTgt spid="5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anim calcmode="lin" valueType="num">
                                      <p:cBhvr>
                                        <p:cTn id="57" dur="1000" fill="hold"/>
                                        <p:tgtEl>
                                          <p:spTgt spid="48"/>
                                        </p:tgtEl>
                                        <p:attrNameLst>
                                          <p:attrName>ppt_x</p:attrName>
                                        </p:attrNameLst>
                                      </p:cBhvr>
                                      <p:tavLst>
                                        <p:tav tm="0">
                                          <p:val>
                                            <p:strVal val="#ppt_x"/>
                                          </p:val>
                                        </p:tav>
                                        <p:tav tm="100000">
                                          <p:val>
                                            <p:strVal val="#ppt_x"/>
                                          </p:val>
                                        </p:tav>
                                      </p:tavLst>
                                    </p:anim>
                                    <p:anim calcmode="lin" valueType="num">
                                      <p:cBhvr>
                                        <p:cTn id="58" dur="1000" fill="hold"/>
                                        <p:tgtEl>
                                          <p:spTgt spid="4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1000"/>
                                        <p:tgtEl>
                                          <p:spTgt spid="55"/>
                                        </p:tgtEl>
                                      </p:cBhvr>
                                    </p:animEffect>
                                    <p:anim calcmode="lin" valueType="num">
                                      <p:cBhvr>
                                        <p:cTn id="62" dur="1000" fill="hold"/>
                                        <p:tgtEl>
                                          <p:spTgt spid="55"/>
                                        </p:tgtEl>
                                        <p:attrNameLst>
                                          <p:attrName>ppt_x</p:attrName>
                                        </p:attrNameLst>
                                      </p:cBhvr>
                                      <p:tavLst>
                                        <p:tav tm="0">
                                          <p:val>
                                            <p:strVal val="#ppt_x"/>
                                          </p:val>
                                        </p:tav>
                                        <p:tav tm="100000">
                                          <p:val>
                                            <p:strVal val="#ppt_x"/>
                                          </p:val>
                                        </p:tav>
                                      </p:tavLst>
                                    </p:anim>
                                    <p:anim calcmode="lin" valueType="num">
                                      <p:cBhvr>
                                        <p:cTn id="63" dur="1000" fill="hold"/>
                                        <p:tgtEl>
                                          <p:spTgt spid="55"/>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1000"/>
                                        <p:tgtEl>
                                          <p:spTgt spid="38"/>
                                        </p:tgtEl>
                                      </p:cBhvr>
                                    </p:animEffect>
                                    <p:anim calcmode="lin" valueType="num">
                                      <p:cBhvr>
                                        <p:cTn id="79" dur="1000" fill="hold"/>
                                        <p:tgtEl>
                                          <p:spTgt spid="38"/>
                                        </p:tgtEl>
                                        <p:attrNameLst>
                                          <p:attrName>ppt_x</p:attrName>
                                        </p:attrNameLst>
                                      </p:cBhvr>
                                      <p:tavLst>
                                        <p:tav tm="0">
                                          <p:val>
                                            <p:strVal val="#ppt_x"/>
                                          </p:val>
                                        </p:tav>
                                        <p:tav tm="100000">
                                          <p:val>
                                            <p:strVal val="#ppt_x"/>
                                          </p:val>
                                        </p:tav>
                                      </p:tavLst>
                                    </p:anim>
                                    <p:anim calcmode="lin" valueType="num">
                                      <p:cBhvr>
                                        <p:cTn id="80" dur="1000" fill="hold"/>
                                        <p:tgtEl>
                                          <p:spTgt spid="3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1000"/>
                                        <p:tgtEl>
                                          <p:spTgt spid="45"/>
                                        </p:tgtEl>
                                      </p:cBhvr>
                                    </p:animEffect>
                                    <p:anim calcmode="lin" valueType="num">
                                      <p:cBhvr>
                                        <p:cTn id="84" dur="1000" fill="hold"/>
                                        <p:tgtEl>
                                          <p:spTgt spid="45"/>
                                        </p:tgtEl>
                                        <p:attrNameLst>
                                          <p:attrName>ppt_x</p:attrName>
                                        </p:attrNameLst>
                                      </p:cBhvr>
                                      <p:tavLst>
                                        <p:tav tm="0">
                                          <p:val>
                                            <p:strVal val="#ppt_x"/>
                                          </p:val>
                                        </p:tav>
                                        <p:tav tm="100000">
                                          <p:val>
                                            <p:strVal val="#ppt_x"/>
                                          </p:val>
                                        </p:tav>
                                      </p:tavLst>
                                    </p:anim>
                                    <p:anim calcmode="lin" valueType="num">
                                      <p:cBhvr>
                                        <p:cTn id="85" dur="1000" fill="hold"/>
                                        <p:tgtEl>
                                          <p:spTgt spid="45"/>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5" grpId="0" animBg="1"/>
      <p:bldP spid="56"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for farm solutions</a:t>
            </a:r>
            <a:br>
              <a:rPr lang="en-US" dirty="0" smtClean="0"/>
            </a:br>
            <a:r>
              <a:rPr lang="en-US" sz="2800" dirty="0" smtClean="0"/>
              <a:t>How to minimize future work?</a:t>
            </a:r>
            <a:endParaRPr lang="en-GB" dirty="0"/>
          </a:p>
        </p:txBody>
      </p:sp>
      <p:sp>
        <p:nvSpPr>
          <p:cNvPr id="3" name="Text Placeholder 2"/>
          <p:cNvSpPr>
            <a:spLocks noGrp="1"/>
          </p:cNvSpPr>
          <p:nvPr>
            <p:ph type="body" sz="quarter" idx="10"/>
          </p:nvPr>
        </p:nvSpPr>
        <p:spPr/>
        <p:txBody>
          <a:bodyPr/>
          <a:lstStyle/>
          <a:p>
            <a:r>
              <a:rPr lang="en-US" dirty="0" smtClean="0"/>
              <a:t>Use code from feature receivers, not declarative approaches where possible</a:t>
            </a:r>
          </a:p>
          <a:p>
            <a:pPr lvl="1"/>
            <a:r>
              <a:rPr lang="en-US" dirty="0" smtClean="0"/>
              <a:t>Create especially content types and site columns using code</a:t>
            </a:r>
          </a:p>
          <a:p>
            <a:r>
              <a:rPr lang="en-US" dirty="0" smtClean="0"/>
              <a:t>Custom </a:t>
            </a:r>
            <a:r>
              <a:rPr lang="en-US" dirty="0"/>
              <a:t>fields types</a:t>
            </a:r>
          </a:p>
          <a:p>
            <a:r>
              <a:rPr lang="en-US" dirty="0"/>
              <a:t>Custom site definitions</a:t>
            </a:r>
          </a:p>
          <a:p>
            <a:r>
              <a:rPr lang="en-US" dirty="0"/>
              <a:t>Custom list </a:t>
            </a:r>
            <a:r>
              <a:rPr lang="en-US" dirty="0" smtClean="0"/>
              <a:t>definition</a:t>
            </a:r>
            <a:endParaRPr lang="en-US" dirty="0"/>
          </a:p>
          <a:p>
            <a:endParaRPr lang="en-GB" dirty="0"/>
          </a:p>
        </p:txBody>
      </p:sp>
    </p:spTree>
    <p:extLst>
      <p:ext uri="{BB962C8B-B14F-4D97-AF65-F5344CB8AC3E}">
        <p14:creationId xmlns:p14="http://schemas.microsoft.com/office/powerpoint/2010/main" val="18643445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i="1" dirty="0" smtClean="0"/>
              <a:t>“I’m moving to cloud, couldn’t I transform as part of the move?”</a:t>
            </a:r>
            <a:endParaRPr lang="en-GB" sz="6000" i="1" dirty="0"/>
          </a:p>
        </p:txBody>
      </p:sp>
      <p:sp>
        <p:nvSpPr>
          <p:cNvPr id="8" name="TextBox 7"/>
          <p:cNvSpPr txBox="1"/>
          <p:nvPr/>
        </p:nvSpPr>
        <p:spPr>
          <a:xfrm>
            <a:off x="4526216" y="4638914"/>
            <a:ext cx="7141911" cy="1569148"/>
          </a:xfrm>
          <a:prstGeom prst="rect">
            <a:avLst/>
          </a:prstGeom>
          <a:noFill/>
        </p:spPr>
        <p:txBody>
          <a:bodyPr wrap="square" rtlCol="0">
            <a:spAutoFit/>
          </a:bodyPr>
          <a:lstStyle/>
          <a:p>
            <a:r>
              <a:rPr lang="en-US" sz="2399" dirty="0" smtClean="0">
                <a:latin typeface="Segoe UI" panose="020B0502040204020203" pitchFamily="34" charset="0"/>
                <a:cs typeface="Segoe UI" panose="020B0502040204020203" pitchFamily="34" charset="0"/>
              </a:rPr>
              <a:t>You could combine these two steps to one big bang approach, but solving possible issues could be more difficult. Doing app model move as separate step is less risky.</a:t>
            </a:r>
            <a:endParaRPr lang="en-GB" sz="2399" dirty="0">
              <a:latin typeface="Segoe UI" panose="020B0502040204020203" pitchFamily="34" charset="0"/>
              <a:cs typeface="Segoe UI" panose="020B0502040204020203" pitchFamily="34" charset="0"/>
            </a:endParaRPr>
          </a:p>
        </p:txBody>
      </p:sp>
      <p:sp>
        <p:nvSpPr>
          <p:cNvPr id="9" name="TextBox 8"/>
          <p:cNvSpPr txBox="1"/>
          <p:nvPr/>
        </p:nvSpPr>
        <p:spPr>
          <a:xfrm>
            <a:off x="4414455" y="3715955"/>
            <a:ext cx="2000228" cy="1107676"/>
          </a:xfrm>
          <a:prstGeom prst="rect">
            <a:avLst/>
          </a:prstGeom>
          <a:noFill/>
        </p:spPr>
        <p:txBody>
          <a:bodyPr wrap="none" rtlCol="0">
            <a:spAutoFit/>
          </a:bodyPr>
          <a:lstStyle/>
          <a:p>
            <a:r>
              <a:rPr lang="en-US" sz="6598" dirty="0" smtClean="0">
                <a:latin typeface="Segoe UI" panose="020B0502040204020203" pitchFamily="34" charset="0"/>
                <a:cs typeface="Segoe UI" panose="020B0502040204020203" pitchFamily="34" charset="0"/>
              </a:rPr>
              <a:t>Yes…</a:t>
            </a:r>
            <a:endParaRPr lang="en-GB" sz="6598"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0054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3000"/>
                            </p:stCondLst>
                            <p:childTnLst>
                              <p:par>
                                <p:cTn id="11" presetID="42" presetClass="entr" presetSubtype="0" fill="hold" grpId="0" nodeType="after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topics in spring seminars</a:t>
            </a:r>
            <a:endParaRPr lang="en-GB" dirty="0"/>
          </a:p>
        </p:txBody>
      </p:sp>
      <p:pic>
        <p:nvPicPr>
          <p:cNvPr id="4" name="Picture 3"/>
          <p:cNvPicPr>
            <a:picLocks noChangeAspect="1"/>
          </p:cNvPicPr>
          <p:nvPr/>
        </p:nvPicPr>
        <p:blipFill>
          <a:blip r:embed="rId2"/>
          <a:stretch>
            <a:fillRect/>
          </a:stretch>
        </p:blipFill>
        <p:spPr>
          <a:xfrm>
            <a:off x="777529" y="1229138"/>
            <a:ext cx="5261223" cy="2779310"/>
          </a:xfrm>
          <a:prstGeom prst="rect">
            <a:avLst/>
          </a:prstGeom>
        </p:spPr>
      </p:pic>
      <p:pic>
        <p:nvPicPr>
          <p:cNvPr id="6" name="Picture 5"/>
          <p:cNvPicPr>
            <a:picLocks noChangeAspect="1"/>
          </p:cNvPicPr>
          <p:nvPr/>
        </p:nvPicPr>
        <p:blipFill>
          <a:blip r:embed="rId3"/>
          <a:stretch>
            <a:fillRect/>
          </a:stretch>
        </p:blipFill>
        <p:spPr>
          <a:xfrm>
            <a:off x="3190460" y="3686657"/>
            <a:ext cx="5218642" cy="2863230"/>
          </a:xfrm>
          <a:prstGeom prst="rect">
            <a:avLst/>
          </a:prstGeom>
        </p:spPr>
      </p:pic>
      <p:pic>
        <p:nvPicPr>
          <p:cNvPr id="5" name="Picture 4"/>
          <p:cNvPicPr>
            <a:picLocks noChangeAspect="1"/>
          </p:cNvPicPr>
          <p:nvPr/>
        </p:nvPicPr>
        <p:blipFill>
          <a:blip r:embed="rId4"/>
          <a:stretch>
            <a:fillRect/>
          </a:stretch>
        </p:blipFill>
        <p:spPr>
          <a:xfrm>
            <a:off x="7483142" y="2447815"/>
            <a:ext cx="4052119" cy="2032037"/>
          </a:xfrm>
          <a:prstGeom prst="rect">
            <a:avLst/>
          </a:prstGeom>
        </p:spPr>
      </p:pic>
    </p:spTree>
    <p:extLst>
      <p:ext uri="{BB962C8B-B14F-4D97-AF65-F5344CB8AC3E}">
        <p14:creationId xmlns:p14="http://schemas.microsoft.com/office/powerpoint/2010/main" val="55567556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334022095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2399847" y="2635973"/>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230185" y="3524162"/>
              <a:ext cx="1353063" cy="923330"/>
            </a:xfrm>
            <a:prstGeom prst="rect">
              <a:avLst/>
            </a:prstGeom>
            <a:noFill/>
          </p:spPr>
          <p:txBody>
            <a:bodyPr wrap="none" lIns="0" tIns="0" rIns="0" bIns="0" rtlCol="0">
              <a:spAutoFit/>
            </a:bodyPr>
            <a:lstStyle/>
            <a:p>
              <a:pPr algn="ctr"/>
              <a:r>
                <a:rPr lang="en-US" sz="2000" spc="-70" dirty="0" smtClean="0">
                  <a:solidFill>
                    <a:schemeClr val="bg1"/>
                  </a:solidFill>
                </a:rPr>
                <a:t>Introduction </a:t>
              </a:r>
              <a:br>
                <a:rPr lang="en-US" sz="2000" spc="-70" dirty="0" smtClean="0">
                  <a:solidFill>
                    <a:schemeClr val="bg1"/>
                  </a:solidFill>
                </a:rPr>
              </a:br>
              <a:r>
                <a:rPr lang="en-US" sz="2000" spc="-70" dirty="0" smtClean="0">
                  <a:solidFill>
                    <a:schemeClr val="bg1"/>
                  </a:solidFill>
                </a:rPr>
                <a:t>what we do</a:t>
              </a:r>
              <a:br>
                <a:rPr lang="en-US" sz="2000" spc="-70" dirty="0" smtClean="0">
                  <a:solidFill>
                    <a:schemeClr val="bg1"/>
                  </a:solidFill>
                </a:rPr>
              </a:br>
              <a:r>
                <a:rPr lang="en-US" sz="2000" spc="-70" dirty="0" smtClean="0">
                  <a:solidFill>
                    <a:schemeClr val="bg1"/>
                  </a:solidFill>
                </a:rPr>
                <a:t>in Microsoft</a:t>
              </a:r>
              <a:endParaRPr lang="en-GB" sz="2000" spc="-70" dirty="0" smtClean="0">
                <a:solidFill>
                  <a:schemeClr val="bg1"/>
                </a:solidFill>
              </a:endParaRPr>
            </a:p>
          </p:txBody>
        </p:sp>
      </p:grpSp>
      <p:grpSp>
        <p:nvGrpSpPr>
          <p:cNvPr id="16" name="Group 15"/>
          <p:cNvGrpSpPr/>
          <p:nvPr/>
        </p:nvGrpSpPr>
        <p:grpSpPr>
          <a:xfrm>
            <a:off x="5099703" y="2774071"/>
            <a:ext cx="1571199" cy="1501627"/>
            <a:chOff x="3703019" y="2632075"/>
            <a:chExt cx="1571199"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703019" y="3518149"/>
              <a:ext cx="1571199" cy="615553"/>
            </a:xfrm>
            <a:prstGeom prst="rect">
              <a:avLst/>
            </a:prstGeom>
            <a:noFill/>
          </p:spPr>
          <p:txBody>
            <a:bodyPr wrap="none" lIns="0" tIns="0" rIns="0" bIns="0" rtlCol="0">
              <a:spAutoFit/>
            </a:bodyPr>
            <a:lstStyle/>
            <a:p>
              <a:pPr algn="ctr"/>
              <a:r>
                <a:rPr lang="en-US" sz="2000" spc="-70" dirty="0" smtClean="0">
                  <a:solidFill>
                    <a:schemeClr val="bg1"/>
                  </a:solidFill>
                </a:rPr>
                <a:t>Learnings from</a:t>
              </a:r>
              <a:br>
                <a:rPr lang="en-US" sz="2000" spc="-70" dirty="0" smtClean="0">
                  <a:solidFill>
                    <a:schemeClr val="bg1"/>
                  </a:solidFill>
                </a:rPr>
              </a:br>
              <a:r>
                <a:rPr lang="en-US" sz="2000" spc="-70" dirty="0" smtClean="0">
                  <a:solidFill>
                    <a:schemeClr val="bg1"/>
                  </a:solidFill>
                </a:rPr>
                <a:t>our work</a:t>
              </a:r>
              <a:endParaRPr lang="en-GB" sz="2000" spc="-70" dirty="0" smtClean="0">
                <a:solidFill>
                  <a:schemeClr val="bg1"/>
                </a:solidFill>
              </a:endParaRPr>
            </a:p>
          </p:txBody>
        </p:sp>
      </p:grpSp>
      <p:grpSp>
        <p:nvGrpSpPr>
          <p:cNvPr id="3" name="Group 2"/>
          <p:cNvGrpSpPr/>
          <p:nvPr/>
        </p:nvGrpSpPr>
        <p:grpSpPr>
          <a:xfrm>
            <a:off x="7776294" y="2789728"/>
            <a:ext cx="1913793" cy="1538894"/>
            <a:chOff x="6288536" y="2594808"/>
            <a:chExt cx="1913793" cy="1538894"/>
          </a:xfrm>
        </p:grpSpPr>
        <p:sp>
          <p:nvSpPr>
            <p:cNvPr id="70" name="TextBox 69"/>
            <p:cNvSpPr txBox="1"/>
            <p:nvPr/>
          </p:nvSpPr>
          <p:spPr>
            <a:xfrm>
              <a:off x="6288536" y="3518149"/>
              <a:ext cx="1913793" cy="615553"/>
            </a:xfrm>
            <a:prstGeom prst="rect">
              <a:avLst/>
            </a:prstGeom>
            <a:noFill/>
          </p:spPr>
          <p:txBody>
            <a:bodyPr wrap="none" lIns="0" tIns="0" rIns="0" bIns="0" rtlCol="0">
              <a:spAutoFit/>
            </a:bodyPr>
            <a:lstStyle/>
            <a:p>
              <a:pPr algn="ctr"/>
              <a:r>
                <a:rPr lang="en-US" sz="2000" spc="-70" dirty="0" smtClean="0">
                  <a:solidFill>
                    <a:schemeClr val="bg1"/>
                  </a:solidFill>
                </a:rPr>
                <a:t>Development </a:t>
              </a:r>
              <a:br>
                <a:rPr lang="en-US" sz="2000" spc="-70" dirty="0" smtClean="0">
                  <a:solidFill>
                    <a:schemeClr val="bg1"/>
                  </a:solidFill>
                </a:rPr>
              </a:br>
              <a:r>
                <a:rPr lang="en-US" sz="2000" spc="-70" dirty="0" smtClean="0">
                  <a:solidFill>
                    <a:schemeClr val="bg1"/>
                  </a:solidFill>
                </a:rPr>
                <a:t>recommendations</a:t>
              </a:r>
              <a:endParaRPr lang="en-GB" sz="2000" spc="-70" dirty="0" smtClean="0">
                <a:solidFill>
                  <a:schemeClr val="bg1"/>
                </a:solidFill>
              </a:endParaRPr>
            </a:p>
          </p:txBody>
        </p:sp>
        <p:pic>
          <p:nvPicPr>
            <p:cNvPr id="71" name="Picture 70"/>
            <p:cNvPicPr>
              <a:picLocks noChangeAspect="1"/>
            </p:cNvPicPr>
            <p:nvPr/>
          </p:nvPicPr>
          <p:blipFill>
            <a:blip r:embed="rId4"/>
            <a:stretch>
              <a:fillRect/>
            </a:stretch>
          </p:blipFill>
          <p:spPr>
            <a:xfrm>
              <a:off x="6868026" y="2594808"/>
              <a:ext cx="751979" cy="924188"/>
            </a:xfrm>
            <a:prstGeom prst="rect">
              <a:avLst/>
            </a:prstGeom>
          </p:spPr>
        </p:pic>
      </p:grpSp>
    </p:spTree>
    <p:extLst>
      <p:ext uri="{BB962C8B-B14F-4D97-AF65-F5344CB8AC3E}">
        <p14:creationId xmlns:p14="http://schemas.microsoft.com/office/powerpoint/2010/main" val="258466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1059" y="1118530"/>
            <a:ext cx="3954528" cy="898463"/>
          </a:xfrm>
          <a:prstGeom prst="rect">
            <a:avLst/>
          </a:prstGeom>
          <a:noFill/>
        </p:spPr>
        <p:txBody>
          <a:bodyPr wrap="none" lIns="179017" tIns="143214" rIns="179017" bIns="143214" rtlCol="0">
            <a:spAutoFit/>
          </a:bodyPr>
          <a:lstStyle/>
          <a:p>
            <a:pPr defTabSz="913112">
              <a:lnSpc>
                <a:spcPct val="90000"/>
              </a:lnSpc>
              <a:spcAft>
                <a:spcPts val="588"/>
              </a:spcAft>
            </a:pPr>
            <a:r>
              <a:rPr lang="en-US" sz="4399" kern="0" dirty="0">
                <a:solidFill>
                  <a:schemeClr val="tx2"/>
                </a:solidFill>
                <a:latin typeface="Segoe UI" panose="020B0502040204020203" pitchFamily="34" charset="0"/>
                <a:ea typeface="Segoe UI Light" panose="020B0502040204020203" pitchFamily="34" charset="0"/>
                <a:cs typeface="Segoe UI" panose="020B0502040204020203" pitchFamily="34" charset="0"/>
              </a:rPr>
              <a:t>dev.office.com</a:t>
            </a:r>
          </a:p>
        </p:txBody>
      </p:sp>
      <p:sp>
        <p:nvSpPr>
          <p:cNvPr id="5" name="TextBox 4"/>
          <p:cNvSpPr txBox="1"/>
          <p:nvPr/>
        </p:nvSpPr>
        <p:spPr>
          <a:xfrm>
            <a:off x="802578" y="3135733"/>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Explore</a:t>
            </a:r>
            <a:r>
              <a:rPr lang="en-US" sz="3527" dirty="0">
                <a:solidFill>
                  <a:schemeClr val="tx2"/>
                </a:solidFill>
                <a:latin typeface="Segoe UI Light" panose="020B0502040204020203" pitchFamily="34" charset="0"/>
                <a:cs typeface="Segoe UI Light" panose="020B0502040204020203" pitchFamily="34" charset="0"/>
              </a:rPr>
              <a:t> </a:t>
            </a:r>
          </a:p>
          <a:p>
            <a:pPr defTabSz="565828"/>
            <a:r>
              <a:rPr lang="en-US" sz="1999" dirty="0">
                <a:solidFill>
                  <a:schemeClr val="tx1">
                    <a:lumMod val="50000"/>
                    <a:lumOff val="50000"/>
                  </a:schemeClr>
                </a:solidFill>
                <a:cs typeface="Segoe UI" panose="020B0502040204020203" pitchFamily="34" charset="0"/>
                <a:hlinkClick r:id="rId3"/>
              </a:rPr>
              <a:t>http://apisandbox.msdn.microsoft.com</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6" name="TextBox 5"/>
          <p:cNvSpPr txBox="1"/>
          <p:nvPr/>
        </p:nvSpPr>
        <p:spPr>
          <a:xfrm>
            <a:off x="771769" y="2109487"/>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Sign</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up</a:t>
            </a:r>
          </a:p>
          <a:p>
            <a:pPr defTabSz="565828"/>
            <a:r>
              <a:rPr lang="en-US" sz="1999" dirty="0">
                <a:solidFill>
                  <a:schemeClr val="tx1">
                    <a:lumMod val="50000"/>
                    <a:lumOff val="50000"/>
                  </a:schemeClr>
                </a:solidFill>
                <a:cs typeface="Segoe UI" panose="020B0502040204020203" pitchFamily="34" charset="0"/>
                <a:hlinkClick r:id="rId4"/>
              </a:rPr>
              <a:t>http://dev.office.com/getting-started</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sp>
        <p:nvSpPr>
          <p:cNvPr id="7" name="TextBox 6"/>
          <p:cNvSpPr txBox="1"/>
          <p:nvPr/>
        </p:nvSpPr>
        <p:spPr>
          <a:xfrm>
            <a:off x="751058" y="4248819"/>
            <a:ext cx="6933224" cy="1093279"/>
          </a:xfrm>
          <a:prstGeom prst="rect">
            <a:avLst/>
          </a:prstGeom>
          <a:noFill/>
        </p:spPr>
        <p:txBody>
          <a:bodyPr wrap="square" lIns="179017" tIns="143214" rIns="179017" bIns="179017" rtlCol="0" anchor="t">
            <a:noAutofit/>
          </a:bodyPr>
          <a:lstStyle/>
          <a:p>
            <a:pPr defTabSz="565828"/>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Get</a:t>
            </a:r>
            <a:r>
              <a:rPr lang="en-US" sz="3527" dirty="0">
                <a:solidFill>
                  <a:schemeClr val="bg2"/>
                </a:solidFill>
                <a:latin typeface="Segoe UI Light" panose="020B0502040204020203" pitchFamily="34" charset="0"/>
                <a:cs typeface="Segoe UI Light" panose="020B0502040204020203" pitchFamily="34" charset="0"/>
              </a:rPr>
              <a:t> </a:t>
            </a:r>
            <a:r>
              <a:rPr lang="en-US" sz="3199" kern="0" dirty="0">
                <a:solidFill>
                  <a:schemeClr val="bg2"/>
                </a:solidFill>
                <a:latin typeface="Segoe UI" panose="020B0502040204020203" pitchFamily="34" charset="0"/>
                <a:ea typeface="Segoe UI Light" panose="020B0502040204020203" pitchFamily="34" charset="0"/>
                <a:cs typeface="Segoe UI" panose="020B0502040204020203" pitchFamily="34" charset="0"/>
              </a:rPr>
              <a:t>trained</a:t>
            </a:r>
            <a:r>
              <a:rPr lang="en-US" sz="3527" dirty="0">
                <a:solidFill>
                  <a:schemeClr val="tx1">
                    <a:lumMod val="50000"/>
                    <a:lumOff val="50000"/>
                  </a:schemeClr>
                </a:solidFill>
                <a:latin typeface="Segoe UI Light" panose="020B0502040204020203" pitchFamily="34" charset="0"/>
                <a:cs typeface="Segoe UI Light" panose="020B0502040204020203" pitchFamily="34" charset="0"/>
              </a:rPr>
              <a:t/>
            </a:r>
            <a:br>
              <a:rPr lang="en-US" sz="3527" dirty="0">
                <a:solidFill>
                  <a:schemeClr val="tx1">
                    <a:lumMod val="50000"/>
                    <a:lumOff val="50000"/>
                  </a:schemeClr>
                </a:solidFill>
                <a:latin typeface="Segoe UI Light" panose="020B0502040204020203" pitchFamily="34" charset="0"/>
                <a:cs typeface="Segoe UI Light" panose="020B0502040204020203" pitchFamily="34" charset="0"/>
              </a:rPr>
            </a:br>
            <a:r>
              <a:rPr lang="en-US" sz="1999" dirty="0">
                <a:solidFill>
                  <a:schemeClr val="tx1">
                    <a:lumMod val="50000"/>
                    <a:lumOff val="50000"/>
                  </a:schemeClr>
                </a:solidFill>
                <a:cs typeface="Segoe UI" panose="020B0502040204020203" pitchFamily="34" charset="0"/>
                <a:hlinkClick r:id="rId5"/>
              </a:rPr>
              <a:t>http://dev.office.com/training</a:t>
            </a:r>
            <a:endParaRPr lang="en-US" sz="1999" dirty="0">
              <a:solidFill>
                <a:schemeClr val="tx1">
                  <a:lumMod val="50000"/>
                  <a:lumOff val="50000"/>
                </a:schemeClr>
              </a:solidFill>
              <a:cs typeface="Segoe UI" panose="020B0502040204020203" pitchFamily="34" charset="0"/>
            </a:endParaRPr>
          </a:p>
          <a:p>
            <a:pPr defTabSz="565828"/>
            <a:endParaRPr lang="en-US" sz="1999" dirty="0">
              <a:solidFill>
                <a:schemeClr val="tx1">
                  <a:lumMod val="50000"/>
                  <a:lumOff val="50000"/>
                </a:schemeClr>
              </a:solidFill>
              <a:cs typeface="Segoe UI" panose="020B0502040204020203" pitchFamily="34" charset="0"/>
            </a:endParaRPr>
          </a:p>
        </p:txBody>
      </p:sp>
      <p:grpSp>
        <p:nvGrpSpPr>
          <p:cNvPr id="9" name="Group 8"/>
          <p:cNvGrpSpPr/>
          <p:nvPr/>
        </p:nvGrpSpPr>
        <p:grpSpPr>
          <a:xfrm>
            <a:off x="7239161" y="1203006"/>
            <a:ext cx="4237746" cy="3770971"/>
            <a:chOff x="1503299" y="914400"/>
            <a:chExt cx="1685883" cy="1500188"/>
          </a:xfrm>
        </p:grpSpPr>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2626" y="961693"/>
              <a:ext cx="1605461" cy="1070307"/>
            </a:xfrm>
            <a:prstGeom prst="rect">
              <a:avLst/>
            </a:prstGeom>
          </p:spPr>
        </p:pic>
        <p:sp>
          <p:nvSpPr>
            <p:cNvPr id="11" name="Rectangle 5"/>
            <p:cNvSpPr>
              <a:spLocks noChangeArrowheads="1"/>
            </p:cNvSpPr>
            <p:nvPr/>
          </p:nvSpPr>
          <p:spPr bwMode="auto">
            <a:xfrm>
              <a:off x="1858963" y="2382838"/>
              <a:ext cx="982663" cy="31750"/>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2" name="Freeform 11"/>
            <p:cNvSpPr>
              <a:spLocks/>
            </p:cNvSpPr>
            <p:nvPr/>
          </p:nvSpPr>
          <p:spPr bwMode="auto">
            <a:xfrm>
              <a:off x="1503299" y="914400"/>
              <a:ext cx="1685883"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3C3C3C"/>
            </a:solidFill>
            <a:ln>
              <a:noFill/>
            </a:ln>
            <a:extLst/>
          </p:spPr>
          <p:txBody>
            <a:bodyPr vert="horz" wrap="square" lIns="89547" tIns="44774" rIns="89547" bIns="44774" numCol="1" anchor="t" anchorCtr="0" compatLnSpc="1">
              <a:prstTxWarp prst="textNoShape">
                <a:avLst/>
              </a:prstTxWarp>
              <a:noAutofit/>
            </a:bodyPr>
            <a:lstStyle/>
            <a:p>
              <a:pPr defTabSz="913369"/>
              <a:endParaRPr lang="en-US" sz="1762">
                <a:solidFill>
                  <a:schemeClr val="tx1">
                    <a:lumMod val="50000"/>
                    <a:lumOff val="50000"/>
                  </a:schemeClr>
                </a:solidFill>
              </a:endParaRPr>
            </a:p>
          </p:txBody>
        </p:sp>
        <p:sp>
          <p:nvSpPr>
            <p:cNvPr id="13" name="Rectangle 33"/>
            <p:cNvSpPr>
              <a:spLocks noChangeArrowheads="1"/>
            </p:cNvSpPr>
            <p:nvPr/>
          </p:nvSpPr>
          <p:spPr bwMode="auto">
            <a:xfrm>
              <a:off x="2309813" y="2081213"/>
              <a:ext cx="80963" cy="3206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14" name="Group 13"/>
          <p:cNvGrpSpPr/>
          <p:nvPr/>
        </p:nvGrpSpPr>
        <p:grpSpPr>
          <a:xfrm>
            <a:off x="5781950" y="2769256"/>
            <a:ext cx="4030913" cy="2609747"/>
            <a:chOff x="2781859" y="2353478"/>
            <a:chExt cx="3165371" cy="2049370"/>
          </a:xfrm>
        </p:grpSpPr>
        <p:sp>
          <p:nvSpPr>
            <p:cNvPr id="15" name="Rectangle 112"/>
            <p:cNvSpPr>
              <a:spLocks noChangeArrowheads="1"/>
            </p:cNvSpPr>
            <p:nvPr/>
          </p:nvSpPr>
          <p:spPr bwMode="auto">
            <a:xfrm>
              <a:off x="3390086" y="2353478"/>
              <a:ext cx="1958500" cy="137251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1020" y="2446693"/>
              <a:ext cx="1776632" cy="1203989"/>
            </a:xfrm>
            <a:prstGeom prst="rect">
              <a:avLst/>
            </a:prstGeom>
          </p:spPr>
        </p:pic>
        <p:sp>
          <p:nvSpPr>
            <p:cNvPr id="17" name="Freeform 113"/>
            <p:cNvSpPr>
              <a:spLocks/>
            </p:cNvSpPr>
            <p:nvPr/>
          </p:nvSpPr>
          <p:spPr bwMode="auto">
            <a:xfrm>
              <a:off x="2786564" y="3751060"/>
              <a:ext cx="3160666" cy="598516"/>
            </a:xfrm>
            <a:custGeom>
              <a:avLst/>
              <a:gdLst>
                <a:gd name="T0" fmla="*/ 1060 w 1060"/>
                <a:gd name="T1" fmla="*/ 191 h 191"/>
                <a:gd name="T2" fmla="*/ 0 w 1060"/>
                <a:gd name="T3" fmla="*/ 191 h 191"/>
                <a:gd name="T4" fmla="*/ 195 w 1060"/>
                <a:gd name="T5" fmla="*/ 0 h 191"/>
                <a:gd name="T6" fmla="*/ 865 w 1060"/>
                <a:gd name="T7" fmla="*/ 0 h 191"/>
                <a:gd name="T8" fmla="*/ 1060 w 1060"/>
                <a:gd name="T9" fmla="*/ 191 h 191"/>
              </a:gdLst>
              <a:ahLst/>
              <a:cxnLst>
                <a:cxn ang="0">
                  <a:pos x="T0" y="T1"/>
                </a:cxn>
                <a:cxn ang="0">
                  <a:pos x="T2" y="T3"/>
                </a:cxn>
                <a:cxn ang="0">
                  <a:pos x="T4" y="T5"/>
                </a:cxn>
                <a:cxn ang="0">
                  <a:pos x="T6" y="T7"/>
                </a:cxn>
                <a:cxn ang="0">
                  <a:pos x="T8" y="T9"/>
                </a:cxn>
              </a:cxnLst>
              <a:rect l="0" t="0" r="r" b="b"/>
              <a:pathLst>
                <a:path w="1060" h="191">
                  <a:moveTo>
                    <a:pt x="1060" y="191"/>
                  </a:moveTo>
                  <a:lnTo>
                    <a:pt x="0" y="191"/>
                  </a:lnTo>
                  <a:lnTo>
                    <a:pt x="195" y="0"/>
                  </a:lnTo>
                  <a:lnTo>
                    <a:pt x="865" y="0"/>
                  </a:lnTo>
                  <a:lnTo>
                    <a:pt x="1060" y="19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8" name="Rectangle 114"/>
            <p:cNvSpPr>
              <a:spLocks noChangeArrowheads="1"/>
            </p:cNvSpPr>
            <p:nvPr/>
          </p:nvSpPr>
          <p:spPr bwMode="auto">
            <a:xfrm>
              <a:off x="2781859" y="4349578"/>
              <a:ext cx="3161846" cy="5327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9" name="Oval 115"/>
            <p:cNvSpPr>
              <a:spLocks noChangeArrowheads="1"/>
            </p:cNvSpPr>
            <p:nvPr/>
          </p:nvSpPr>
          <p:spPr bwMode="auto">
            <a:xfrm>
              <a:off x="4330166" y="2387947"/>
              <a:ext cx="40738" cy="37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0" name="Freeform 116"/>
            <p:cNvSpPr>
              <a:spLocks/>
            </p:cNvSpPr>
            <p:nvPr/>
          </p:nvSpPr>
          <p:spPr bwMode="auto">
            <a:xfrm>
              <a:off x="3985471" y="4136493"/>
              <a:ext cx="783399" cy="150413"/>
            </a:xfrm>
            <a:custGeom>
              <a:avLst/>
              <a:gdLst>
                <a:gd name="T0" fmla="*/ 240 w 250"/>
                <a:gd name="T1" fmla="*/ 0 h 48"/>
                <a:gd name="T2" fmla="*/ 10 w 250"/>
                <a:gd name="T3" fmla="*/ 0 h 48"/>
                <a:gd name="T4" fmla="*/ 0 w 250"/>
                <a:gd name="T5" fmla="*/ 48 h 48"/>
                <a:gd name="T6" fmla="*/ 250 w 250"/>
                <a:gd name="T7" fmla="*/ 48 h 48"/>
                <a:gd name="T8" fmla="*/ 240 w 250"/>
                <a:gd name="T9" fmla="*/ 0 h 48"/>
              </a:gdLst>
              <a:ahLst/>
              <a:cxnLst>
                <a:cxn ang="0">
                  <a:pos x="T0" y="T1"/>
                </a:cxn>
                <a:cxn ang="0">
                  <a:pos x="T2" y="T3"/>
                </a:cxn>
                <a:cxn ang="0">
                  <a:pos x="T4" y="T5"/>
                </a:cxn>
                <a:cxn ang="0">
                  <a:pos x="T6" y="T7"/>
                </a:cxn>
                <a:cxn ang="0">
                  <a:pos x="T8" y="T9"/>
                </a:cxn>
              </a:cxnLst>
              <a:rect l="0" t="0" r="r" b="b"/>
              <a:pathLst>
                <a:path w="250" h="48">
                  <a:moveTo>
                    <a:pt x="240" y="0"/>
                  </a:moveTo>
                  <a:lnTo>
                    <a:pt x="10" y="0"/>
                  </a:lnTo>
                  <a:lnTo>
                    <a:pt x="0" y="48"/>
                  </a:lnTo>
                  <a:lnTo>
                    <a:pt x="250" y="48"/>
                  </a:lnTo>
                  <a:lnTo>
                    <a:pt x="240"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1" name="Freeform 117"/>
            <p:cNvSpPr>
              <a:spLocks/>
            </p:cNvSpPr>
            <p:nvPr/>
          </p:nvSpPr>
          <p:spPr bwMode="auto">
            <a:xfrm>
              <a:off x="3070461" y="3798065"/>
              <a:ext cx="2575816" cy="291423"/>
            </a:xfrm>
            <a:custGeom>
              <a:avLst/>
              <a:gdLst>
                <a:gd name="T0" fmla="*/ 732 w 822"/>
                <a:gd name="T1" fmla="*/ 0 h 93"/>
                <a:gd name="T2" fmla="*/ 87 w 822"/>
                <a:gd name="T3" fmla="*/ 0 h 93"/>
                <a:gd name="T4" fmla="*/ 0 w 822"/>
                <a:gd name="T5" fmla="*/ 93 h 93"/>
                <a:gd name="T6" fmla="*/ 822 w 822"/>
                <a:gd name="T7" fmla="*/ 93 h 93"/>
                <a:gd name="T8" fmla="*/ 732 w 822"/>
                <a:gd name="T9" fmla="*/ 0 h 93"/>
              </a:gdLst>
              <a:ahLst/>
              <a:cxnLst>
                <a:cxn ang="0">
                  <a:pos x="T0" y="T1"/>
                </a:cxn>
                <a:cxn ang="0">
                  <a:pos x="T2" y="T3"/>
                </a:cxn>
                <a:cxn ang="0">
                  <a:pos x="T4" y="T5"/>
                </a:cxn>
                <a:cxn ang="0">
                  <a:pos x="T6" y="T7"/>
                </a:cxn>
                <a:cxn ang="0">
                  <a:pos x="T8" y="T9"/>
                </a:cxn>
              </a:cxnLst>
              <a:rect l="0" t="0" r="r" b="b"/>
              <a:pathLst>
                <a:path w="822" h="93">
                  <a:moveTo>
                    <a:pt x="732" y="0"/>
                  </a:moveTo>
                  <a:lnTo>
                    <a:pt x="87" y="0"/>
                  </a:lnTo>
                  <a:lnTo>
                    <a:pt x="0" y="93"/>
                  </a:lnTo>
                  <a:lnTo>
                    <a:pt x="822" y="93"/>
                  </a:lnTo>
                  <a:lnTo>
                    <a:pt x="732"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2" name="Rectangle 118"/>
            <p:cNvSpPr>
              <a:spLocks noChangeArrowheads="1"/>
            </p:cNvSpPr>
            <p:nvPr/>
          </p:nvSpPr>
          <p:spPr bwMode="auto">
            <a:xfrm>
              <a:off x="3137291" y="3986081"/>
              <a:ext cx="2459213" cy="156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3" name="Rectangle 119"/>
            <p:cNvSpPr>
              <a:spLocks noChangeArrowheads="1"/>
            </p:cNvSpPr>
            <p:nvPr/>
          </p:nvSpPr>
          <p:spPr bwMode="auto">
            <a:xfrm>
              <a:off x="3225120" y="3914007"/>
              <a:ext cx="2283555" cy="1880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4" name="Rectangle 120"/>
            <p:cNvSpPr>
              <a:spLocks noChangeArrowheads="1"/>
            </p:cNvSpPr>
            <p:nvPr/>
          </p:nvSpPr>
          <p:spPr bwMode="auto">
            <a:xfrm>
              <a:off x="3312949" y="3845068"/>
              <a:ext cx="2107897" cy="626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5" name="Freeform 122"/>
            <p:cNvSpPr>
              <a:spLocks/>
            </p:cNvSpPr>
            <p:nvPr/>
          </p:nvSpPr>
          <p:spPr bwMode="auto">
            <a:xfrm>
              <a:off x="3932200" y="3995481"/>
              <a:ext cx="37603" cy="109675"/>
            </a:xfrm>
            <a:custGeom>
              <a:avLst/>
              <a:gdLst>
                <a:gd name="T0" fmla="*/ 2 w 12"/>
                <a:gd name="T1" fmla="*/ 35 h 35"/>
                <a:gd name="T2" fmla="*/ 0 w 12"/>
                <a:gd name="T3" fmla="*/ 32 h 35"/>
                <a:gd name="T4" fmla="*/ 10 w 12"/>
                <a:gd name="T5" fmla="*/ 0 h 35"/>
                <a:gd name="T6" fmla="*/ 12 w 12"/>
                <a:gd name="T7" fmla="*/ 2 h 35"/>
                <a:gd name="T8" fmla="*/ 2 w 12"/>
                <a:gd name="T9" fmla="*/ 35 h 35"/>
              </a:gdLst>
              <a:ahLst/>
              <a:cxnLst>
                <a:cxn ang="0">
                  <a:pos x="T0" y="T1"/>
                </a:cxn>
                <a:cxn ang="0">
                  <a:pos x="T2" y="T3"/>
                </a:cxn>
                <a:cxn ang="0">
                  <a:pos x="T4" y="T5"/>
                </a:cxn>
                <a:cxn ang="0">
                  <a:pos x="T6" y="T7"/>
                </a:cxn>
                <a:cxn ang="0">
                  <a:pos x="T8" y="T9"/>
                </a:cxn>
              </a:cxnLst>
              <a:rect l="0" t="0" r="r" b="b"/>
              <a:pathLst>
                <a:path w="12" h="35">
                  <a:moveTo>
                    <a:pt x="2" y="35"/>
                  </a:moveTo>
                  <a:lnTo>
                    <a:pt x="0" y="32"/>
                  </a:lnTo>
                  <a:lnTo>
                    <a:pt x="10" y="0"/>
                  </a:lnTo>
                  <a:lnTo>
                    <a:pt x="12" y="2"/>
                  </a:lnTo>
                  <a:lnTo>
                    <a:pt x="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6" name="Freeform 124"/>
            <p:cNvSpPr>
              <a:spLocks/>
            </p:cNvSpPr>
            <p:nvPr/>
          </p:nvSpPr>
          <p:spPr bwMode="auto">
            <a:xfrm>
              <a:off x="3822524" y="3995481"/>
              <a:ext cx="53272" cy="115942"/>
            </a:xfrm>
            <a:custGeom>
              <a:avLst/>
              <a:gdLst>
                <a:gd name="T0" fmla="*/ 2 w 17"/>
                <a:gd name="T1" fmla="*/ 37 h 37"/>
                <a:gd name="T2" fmla="*/ 0 w 17"/>
                <a:gd name="T3" fmla="*/ 35 h 37"/>
                <a:gd name="T4" fmla="*/ 12 w 17"/>
                <a:gd name="T5" fmla="*/ 0 h 37"/>
                <a:gd name="T6" fmla="*/ 17 w 17"/>
                <a:gd name="T7" fmla="*/ 2 h 37"/>
                <a:gd name="T8" fmla="*/ 2 w 17"/>
                <a:gd name="T9" fmla="*/ 37 h 37"/>
              </a:gdLst>
              <a:ahLst/>
              <a:cxnLst>
                <a:cxn ang="0">
                  <a:pos x="T0" y="T1"/>
                </a:cxn>
                <a:cxn ang="0">
                  <a:pos x="T2" y="T3"/>
                </a:cxn>
                <a:cxn ang="0">
                  <a:pos x="T4" y="T5"/>
                </a:cxn>
                <a:cxn ang="0">
                  <a:pos x="T6" y="T7"/>
                </a:cxn>
                <a:cxn ang="0">
                  <a:pos x="T8" y="T9"/>
                </a:cxn>
              </a:cxnLst>
              <a:rect l="0" t="0" r="r" b="b"/>
              <a:pathLst>
                <a:path w="17" h="37">
                  <a:moveTo>
                    <a:pt x="2" y="37"/>
                  </a:moveTo>
                  <a:lnTo>
                    <a:pt x="0" y="35"/>
                  </a:lnTo>
                  <a:lnTo>
                    <a:pt x="12" y="0"/>
                  </a:lnTo>
                  <a:lnTo>
                    <a:pt x="17" y="2"/>
                  </a:lnTo>
                  <a:lnTo>
                    <a:pt x="2"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7" name="Freeform 125"/>
            <p:cNvSpPr>
              <a:spLocks/>
            </p:cNvSpPr>
            <p:nvPr/>
          </p:nvSpPr>
          <p:spPr bwMode="auto">
            <a:xfrm>
              <a:off x="3719116" y="3995481"/>
              <a:ext cx="56405" cy="109675"/>
            </a:xfrm>
            <a:custGeom>
              <a:avLst/>
              <a:gdLst>
                <a:gd name="T0" fmla="*/ 3 w 18"/>
                <a:gd name="T1" fmla="*/ 35 h 35"/>
                <a:gd name="T2" fmla="*/ 0 w 18"/>
                <a:gd name="T3" fmla="*/ 32 h 35"/>
                <a:gd name="T4" fmla="*/ 15 w 18"/>
                <a:gd name="T5" fmla="*/ 0 h 35"/>
                <a:gd name="T6" fmla="*/ 18 w 18"/>
                <a:gd name="T7" fmla="*/ 2 h 35"/>
                <a:gd name="T8" fmla="*/ 3 w 18"/>
                <a:gd name="T9" fmla="*/ 35 h 35"/>
              </a:gdLst>
              <a:ahLst/>
              <a:cxnLst>
                <a:cxn ang="0">
                  <a:pos x="T0" y="T1"/>
                </a:cxn>
                <a:cxn ang="0">
                  <a:pos x="T2" y="T3"/>
                </a:cxn>
                <a:cxn ang="0">
                  <a:pos x="T4" y="T5"/>
                </a:cxn>
                <a:cxn ang="0">
                  <a:pos x="T6" y="T7"/>
                </a:cxn>
                <a:cxn ang="0">
                  <a:pos x="T8" y="T9"/>
                </a:cxn>
              </a:cxnLst>
              <a:rect l="0" t="0" r="r" b="b"/>
              <a:pathLst>
                <a:path w="18" h="35">
                  <a:moveTo>
                    <a:pt x="3" y="35"/>
                  </a:moveTo>
                  <a:lnTo>
                    <a:pt x="0" y="32"/>
                  </a:lnTo>
                  <a:lnTo>
                    <a:pt x="15" y="0"/>
                  </a:lnTo>
                  <a:lnTo>
                    <a:pt x="18" y="2"/>
                  </a:lnTo>
                  <a:lnTo>
                    <a:pt x="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8" name="Freeform 126"/>
            <p:cNvSpPr>
              <a:spLocks/>
            </p:cNvSpPr>
            <p:nvPr/>
          </p:nvSpPr>
          <p:spPr bwMode="auto">
            <a:xfrm>
              <a:off x="3603172" y="4001748"/>
              <a:ext cx="68939" cy="109675"/>
            </a:xfrm>
            <a:custGeom>
              <a:avLst/>
              <a:gdLst>
                <a:gd name="T0" fmla="*/ 5 w 22"/>
                <a:gd name="T1" fmla="*/ 35 h 35"/>
                <a:gd name="T2" fmla="*/ 0 w 22"/>
                <a:gd name="T3" fmla="*/ 33 h 35"/>
                <a:gd name="T4" fmla="*/ 20 w 22"/>
                <a:gd name="T5" fmla="*/ 0 h 35"/>
                <a:gd name="T6" fmla="*/ 22 w 22"/>
                <a:gd name="T7" fmla="*/ 3 h 35"/>
                <a:gd name="T8" fmla="*/ 5 w 22"/>
                <a:gd name="T9" fmla="*/ 35 h 35"/>
              </a:gdLst>
              <a:ahLst/>
              <a:cxnLst>
                <a:cxn ang="0">
                  <a:pos x="T0" y="T1"/>
                </a:cxn>
                <a:cxn ang="0">
                  <a:pos x="T2" y="T3"/>
                </a:cxn>
                <a:cxn ang="0">
                  <a:pos x="T4" y="T5"/>
                </a:cxn>
                <a:cxn ang="0">
                  <a:pos x="T6" y="T7"/>
                </a:cxn>
                <a:cxn ang="0">
                  <a:pos x="T8" y="T9"/>
                </a:cxn>
              </a:cxnLst>
              <a:rect l="0" t="0" r="r" b="b"/>
              <a:pathLst>
                <a:path w="22" h="35">
                  <a:moveTo>
                    <a:pt x="5" y="35"/>
                  </a:moveTo>
                  <a:lnTo>
                    <a:pt x="0" y="33"/>
                  </a:lnTo>
                  <a:lnTo>
                    <a:pt x="20" y="0"/>
                  </a:lnTo>
                  <a:lnTo>
                    <a:pt x="22" y="3"/>
                  </a:lnTo>
                  <a:lnTo>
                    <a:pt x="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29" name="Freeform 127"/>
            <p:cNvSpPr>
              <a:spLocks/>
            </p:cNvSpPr>
            <p:nvPr/>
          </p:nvSpPr>
          <p:spPr bwMode="auto">
            <a:xfrm>
              <a:off x="3390087" y="3995481"/>
              <a:ext cx="87741" cy="115942"/>
            </a:xfrm>
            <a:custGeom>
              <a:avLst/>
              <a:gdLst>
                <a:gd name="T0" fmla="*/ 3 w 28"/>
                <a:gd name="T1" fmla="*/ 37 h 37"/>
                <a:gd name="T2" fmla="*/ 0 w 28"/>
                <a:gd name="T3" fmla="*/ 35 h 37"/>
                <a:gd name="T4" fmla="*/ 25 w 28"/>
                <a:gd name="T5" fmla="*/ 0 h 37"/>
                <a:gd name="T6" fmla="*/ 28 w 28"/>
                <a:gd name="T7" fmla="*/ 2 h 37"/>
                <a:gd name="T8" fmla="*/ 3 w 28"/>
                <a:gd name="T9" fmla="*/ 37 h 37"/>
              </a:gdLst>
              <a:ahLst/>
              <a:cxnLst>
                <a:cxn ang="0">
                  <a:pos x="T0" y="T1"/>
                </a:cxn>
                <a:cxn ang="0">
                  <a:pos x="T2" y="T3"/>
                </a:cxn>
                <a:cxn ang="0">
                  <a:pos x="T4" y="T5"/>
                </a:cxn>
                <a:cxn ang="0">
                  <a:pos x="T6" y="T7"/>
                </a:cxn>
                <a:cxn ang="0">
                  <a:pos x="T8" y="T9"/>
                </a:cxn>
              </a:cxnLst>
              <a:rect l="0" t="0" r="r" b="b"/>
              <a:pathLst>
                <a:path w="28" h="37">
                  <a:moveTo>
                    <a:pt x="3" y="37"/>
                  </a:moveTo>
                  <a:lnTo>
                    <a:pt x="0" y="35"/>
                  </a:lnTo>
                  <a:lnTo>
                    <a:pt x="25" y="0"/>
                  </a:lnTo>
                  <a:lnTo>
                    <a:pt x="28" y="2"/>
                  </a:lnTo>
                  <a:lnTo>
                    <a:pt x="3" y="3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0" name="Freeform 130"/>
            <p:cNvSpPr>
              <a:spLocks/>
            </p:cNvSpPr>
            <p:nvPr/>
          </p:nvSpPr>
          <p:spPr bwMode="auto">
            <a:xfrm>
              <a:off x="5248311" y="3995481"/>
              <a:ext cx="100275" cy="131611"/>
            </a:xfrm>
            <a:custGeom>
              <a:avLst/>
              <a:gdLst>
                <a:gd name="T0" fmla="*/ 27 w 32"/>
                <a:gd name="T1" fmla="*/ 42 h 42"/>
                <a:gd name="T2" fmla="*/ 0 w 32"/>
                <a:gd name="T3" fmla="*/ 2 h 42"/>
                <a:gd name="T4" fmla="*/ 5 w 32"/>
                <a:gd name="T5" fmla="*/ 0 h 42"/>
                <a:gd name="T6" fmla="*/ 32 w 32"/>
                <a:gd name="T7" fmla="*/ 40 h 42"/>
                <a:gd name="T8" fmla="*/ 27 w 32"/>
                <a:gd name="T9" fmla="*/ 42 h 42"/>
              </a:gdLst>
              <a:ahLst/>
              <a:cxnLst>
                <a:cxn ang="0">
                  <a:pos x="T0" y="T1"/>
                </a:cxn>
                <a:cxn ang="0">
                  <a:pos x="T2" y="T3"/>
                </a:cxn>
                <a:cxn ang="0">
                  <a:pos x="T4" y="T5"/>
                </a:cxn>
                <a:cxn ang="0">
                  <a:pos x="T6" y="T7"/>
                </a:cxn>
                <a:cxn ang="0">
                  <a:pos x="T8" y="T9"/>
                </a:cxn>
              </a:cxnLst>
              <a:rect l="0" t="0" r="r" b="b"/>
              <a:pathLst>
                <a:path w="32" h="42">
                  <a:moveTo>
                    <a:pt x="27" y="42"/>
                  </a:moveTo>
                  <a:lnTo>
                    <a:pt x="0" y="2"/>
                  </a:lnTo>
                  <a:lnTo>
                    <a:pt x="5" y="0"/>
                  </a:lnTo>
                  <a:lnTo>
                    <a:pt x="32" y="40"/>
                  </a:lnTo>
                  <a:lnTo>
                    <a:pt x="27" y="4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1" name="Freeform 131"/>
            <p:cNvSpPr>
              <a:spLocks/>
            </p:cNvSpPr>
            <p:nvPr/>
          </p:nvSpPr>
          <p:spPr bwMode="auto">
            <a:xfrm>
              <a:off x="5348586" y="3995481"/>
              <a:ext cx="94008" cy="109675"/>
            </a:xfrm>
            <a:custGeom>
              <a:avLst/>
              <a:gdLst>
                <a:gd name="T0" fmla="*/ 25 w 30"/>
                <a:gd name="T1" fmla="*/ 35 h 35"/>
                <a:gd name="T2" fmla="*/ 0 w 30"/>
                <a:gd name="T3" fmla="*/ 2 h 35"/>
                <a:gd name="T4" fmla="*/ 3 w 30"/>
                <a:gd name="T5" fmla="*/ 0 h 35"/>
                <a:gd name="T6" fmla="*/ 30 w 30"/>
                <a:gd name="T7" fmla="*/ 32 h 35"/>
                <a:gd name="T8" fmla="*/ 25 w 30"/>
                <a:gd name="T9" fmla="*/ 35 h 35"/>
              </a:gdLst>
              <a:ahLst/>
              <a:cxnLst>
                <a:cxn ang="0">
                  <a:pos x="T0" y="T1"/>
                </a:cxn>
                <a:cxn ang="0">
                  <a:pos x="T2" y="T3"/>
                </a:cxn>
                <a:cxn ang="0">
                  <a:pos x="T4" y="T5"/>
                </a:cxn>
                <a:cxn ang="0">
                  <a:pos x="T6" y="T7"/>
                </a:cxn>
                <a:cxn ang="0">
                  <a:pos x="T8" y="T9"/>
                </a:cxn>
              </a:cxnLst>
              <a:rect l="0" t="0" r="r" b="b"/>
              <a:pathLst>
                <a:path w="30" h="35">
                  <a:moveTo>
                    <a:pt x="25" y="35"/>
                  </a:moveTo>
                  <a:lnTo>
                    <a:pt x="0" y="2"/>
                  </a:lnTo>
                  <a:lnTo>
                    <a:pt x="3" y="0"/>
                  </a:lnTo>
                  <a:lnTo>
                    <a:pt x="30" y="32"/>
                  </a:lnTo>
                  <a:lnTo>
                    <a:pt x="25"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2" name="Freeform 132"/>
            <p:cNvSpPr>
              <a:spLocks/>
            </p:cNvSpPr>
            <p:nvPr/>
          </p:nvSpPr>
          <p:spPr bwMode="auto">
            <a:xfrm>
              <a:off x="5201306" y="3914007"/>
              <a:ext cx="62672" cy="87741"/>
            </a:xfrm>
            <a:custGeom>
              <a:avLst/>
              <a:gdLst>
                <a:gd name="T0" fmla="*/ 15 w 20"/>
                <a:gd name="T1" fmla="*/ 28 h 28"/>
                <a:gd name="T2" fmla="*/ 0 w 20"/>
                <a:gd name="T3" fmla="*/ 3 h 28"/>
                <a:gd name="T4" fmla="*/ 2 w 20"/>
                <a:gd name="T5" fmla="*/ 0 h 28"/>
                <a:gd name="T6" fmla="*/ 20 w 20"/>
                <a:gd name="T7" fmla="*/ 26 h 28"/>
                <a:gd name="T8" fmla="*/ 15 w 20"/>
                <a:gd name="T9" fmla="*/ 28 h 28"/>
              </a:gdLst>
              <a:ahLst/>
              <a:cxnLst>
                <a:cxn ang="0">
                  <a:pos x="T0" y="T1"/>
                </a:cxn>
                <a:cxn ang="0">
                  <a:pos x="T2" y="T3"/>
                </a:cxn>
                <a:cxn ang="0">
                  <a:pos x="T4" y="T5"/>
                </a:cxn>
                <a:cxn ang="0">
                  <a:pos x="T6" y="T7"/>
                </a:cxn>
                <a:cxn ang="0">
                  <a:pos x="T8" y="T9"/>
                </a:cxn>
              </a:cxnLst>
              <a:rect l="0" t="0" r="r" b="b"/>
              <a:pathLst>
                <a:path w="20" h="28">
                  <a:moveTo>
                    <a:pt x="15" y="28"/>
                  </a:moveTo>
                  <a:lnTo>
                    <a:pt x="0" y="3"/>
                  </a:lnTo>
                  <a:lnTo>
                    <a:pt x="2" y="0"/>
                  </a:lnTo>
                  <a:lnTo>
                    <a:pt x="20" y="26"/>
                  </a:lnTo>
                  <a:lnTo>
                    <a:pt x="1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3" name="Freeform 135"/>
            <p:cNvSpPr>
              <a:spLocks/>
            </p:cNvSpPr>
            <p:nvPr/>
          </p:nvSpPr>
          <p:spPr bwMode="auto">
            <a:xfrm>
              <a:off x="5232642" y="3845068"/>
              <a:ext cx="68939" cy="78339"/>
            </a:xfrm>
            <a:custGeom>
              <a:avLst/>
              <a:gdLst>
                <a:gd name="T0" fmla="*/ 20 w 22"/>
                <a:gd name="T1" fmla="*/ 25 h 25"/>
                <a:gd name="T2" fmla="*/ 0 w 22"/>
                <a:gd name="T3" fmla="*/ 2 h 25"/>
                <a:gd name="T4" fmla="*/ 2 w 22"/>
                <a:gd name="T5" fmla="*/ 0 h 25"/>
                <a:gd name="T6" fmla="*/ 22 w 22"/>
                <a:gd name="T7" fmla="*/ 22 h 25"/>
                <a:gd name="T8" fmla="*/ 20 w 22"/>
                <a:gd name="T9" fmla="*/ 25 h 25"/>
              </a:gdLst>
              <a:ahLst/>
              <a:cxnLst>
                <a:cxn ang="0">
                  <a:pos x="T0" y="T1"/>
                </a:cxn>
                <a:cxn ang="0">
                  <a:pos x="T2" y="T3"/>
                </a:cxn>
                <a:cxn ang="0">
                  <a:pos x="T4" y="T5"/>
                </a:cxn>
                <a:cxn ang="0">
                  <a:pos x="T6" y="T7"/>
                </a:cxn>
                <a:cxn ang="0">
                  <a:pos x="T8" y="T9"/>
                </a:cxn>
              </a:cxnLst>
              <a:rect l="0" t="0" r="r" b="b"/>
              <a:pathLst>
                <a:path w="22" h="25">
                  <a:moveTo>
                    <a:pt x="20" y="25"/>
                  </a:moveTo>
                  <a:lnTo>
                    <a:pt x="0" y="2"/>
                  </a:lnTo>
                  <a:lnTo>
                    <a:pt x="2" y="0"/>
                  </a:lnTo>
                  <a:lnTo>
                    <a:pt x="22" y="22"/>
                  </a:lnTo>
                  <a:lnTo>
                    <a:pt x="2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4" name="Freeform 141"/>
            <p:cNvSpPr>
              <a:spLocks/>
            </p:cNvSpPr>
            <p:nvPr/>
          </p:nvSpPr>
          <p:spPr bwMode="auto">
            <a:xfrm>
              <a:off x="4496248" y="3923409"/>
              <a:ext cx="21936" cy="72072"/>
            </a:xfrm>
            <a:custGeom>
              <a:avLst/>
              <a:gdLst>
                <a:gd name="T0" fmla="*/ 5 w 7"/>
                <a:gd name="T1" fmla="*/ 23 h 23"/>
                <a:gd name="T2" fmla="*/ 0 w 7"/>
                <a:gd name="T3" fmla="*/ 0 h 23"/>
                <a:gd name="T4" fmla="*/ 5 w 7"/>
                <a:gd name="T5" fmla="*/ 0 h 23"/>
                <a:gd name="T6" fmla="*/ 7 w 7"/>
                <a:gd name="T7" fmla="*/ 23 h 23"/>
                <a:gd name="T8" fmla="*/ 5 w 7"/>
                <a:gd name="T9" fmla="*/ 23 h 23"/>
              </a:gdLst>
              <a:ahLst/>
              <a:cxnLst>
                <a:cxn ang="0">
                  <a:pos x="T0" y="T1"/>
                </a:cxn>
                <a:cxn ang="0">
                  <a:pos x="T2" y="T3"/>
                </a:cxn>
                <a:cxn ang="0">
                  <a:pos x="T4" y="T5"/>
                </a:cxn>
                <a:cxn ang="0">
                  <a:pos x="T6" y="T7"/>
                </a:cxn>
                <a:cxn ang="0">
                  <a:pos x="T8" y="T9"/>
                </a:cxn>
              </a:cxnLst>
              <a:rect l="0" t="0" r="r" b="b"/>
              <a:pathLst>
                <a:path w="7" h="23">
                  <a:moveTo>
                    <a:pt x="5" y="23"/>
                  </a:moveTo>
                  <a:lnTo>
                    <a:pt x="0" y="0"/>
                  </a:lnTo>
                  <a:lnTo>
                    <a:pt x="5" y="0"/>
                  </a:lnTo>
                  <a:lnTo>
                    <a:pt x="7" y="23"/>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5" name="Freeform 142"/>
            <p:cNvSpPr>
              <a:spLocks/>
            </p:cNvSpPr>
            <p:nvPr/>
          </p:nvSpPr>
          <p:spPr bwMode="auto">
            <a:xfrm>
              <a:off x="4408507" y="3932809"/>
              <a:ext cx="15669" cy="62672"/>
            </a:xfrm>
            <a:custGeom>
              <a:avLst/>
              <a:gdLst>
                <a:gd name="T0" fmla="*/ 0 w 5"/>
                <a:gd name="T1" fmla="*/ 20 h 20"/>
                <a:gd name="T2" fmla="*/ 0 w 5"/>
                <a:gd name="T3" fmla="*/ 0 h 20"/>
                <a:gd name="T4" fmla="*/ 3 w 5"/>
                <a:gd name="T5" fmla="*/ 0 h 20"/>
                <a:gd name="T6" fmla="*/ 5 w 5"/>
                <a:gd name="T7" fmla="*/ 20 h 20"/>
                <a:gd name="T8" fmla="*/ 0 w 5"/>
                <a:gd name="T9" fmla="*/ 20 h 20"/>
              </a:gdLst>
              <a:ahLst/>
              <a:cxnLst>
                <a:cxn ang="0">
                  <a:pos x="T0" y="T1"/>
                </a:cxn>
                <a:cxn ang="0">
                  <a:pos x="T2" y="T3"/>
                </a:cxn>
                <a:cxn ang="0">
                  <a:pos x="T4" y="T5"/>
                </a:cxn>
                <a:cxn ang="0">
                  <a:pos x="T6" y="T7"/>
                </a:cxn>
                <a:cxn ang="0">
                  <a:pos x="T8" y="T9"/>
                </a:cxn>
              </a:cxnLst>
              <a:rect l="0" t="0" r="r" b="b"/>
              <a:pathLst>
                <a:path w="5" h="20">
                  <a:moveTo>
                    <a:pt x="0" y="20"/>
                  </a:moveTo>
                  <a:lnTo>
                    <a:pt x="0" y="0"/>
                  </a:lnTo>
                  <a:lnTo>
                    <a:pt x="3" y="0"/>
                  </a:lnTo>
                  <a:lnTo>
                    <a:pt x="5" y="20"/>
                  </a:lnTo>
                  <a:lnTo>
                    <a:pt x="0"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6" name="Rectangle 143"/>
            <p:cNvSpPr>
              <a:spLocks noChangeArrowheads="1"/>
            </p:cNvSpPr>
            <p:nvPr/>
          </p:nvSpPr>
          <p:spPr bwMode="auto">
            <a:xfrm>
              <a:off x="4308232" y="3923409"/>
              <a:ext cx="15669" cy="72072"/>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7" name="Freeform 144"/>
            <p:cNvSpPr>
              <a:spLocks/>
            </p:cNvSpPr>
            <p:nvPr/>
          </p:nvSpPr>
          <p:spPr bwMode="auto">
            <a:xfrm>
              <a:off x="4204822" y="3923409"/>
              <a:ext cx="25069" cy="72072"/>
            </a:xfrm>
            <a:custGeom>
              <a:avLst/>
              <a:gdLst>
                <a:gd name="T0" fmla="*/ 5 w 8"/>
                <a:gd name="T1" fmla="*/ 23 h 23"/>
                <a:gd name="T2" fmla="*/ 0 w 8"/>
                <a:gd name="T3" fmla="*/ 23 h 23"/>
                <a:gd name="T4" fmla="*/ 3 w 8"/>
                <a:gd name="T5" fmla="*/ 0 h 23"/>
                <a:gd name="T6" fmla="*/ 8 w 8"/>
                <a:gd name="T7" fmla="*/ 0 h 23"/>
                <a:gd name="T8" fmla="*/ 5 w 8"/>
                <a:gd name="T9" fmla="*/ 23 h 23"/>
              </a:gdLst>
              <a:ahLst/>
              <a:cxnLst>
                <a:cxn ang="0">
                  <a:pos x="T0" y="T1"/>
                </a:cxn>
                <a:cxn ang="0">
                  <a:pos x="T2" y="T3"/>
                </a:cxn>
                <a:cxn ang="0">
                  <a:pos x="T4" y="T5"/>
                </a:cxn>
                <a:cxn ang="0">
                  <a:pos x="T6" y="T7"/>
                </a:cxn>
                <a:cxn ang="0">
                  <a:pos x="T8" y="T9"/>
                </a:cxn>
              </a:cxnLst>
              <a:rect l="0" t="0" r="r" b="b"/>
              <a:pathLst>
                <a:path w="8" h="23">
                  <a:moveTo>
                    <a:pt x="5" y="23"/>
                  </a:moveTo>
                  <a:lnTo>
                    <a:pt x="0" y="23"/>
                  </a:lnTo>
                  <a:lnTo>
                    <a:pt x="3" y="0"/>
                  </a:lnTo>
                  <a:lnTo>
                    <a:pt x="8" y="0"/>
                  </a:lnTo>
                  <a:lnTo>
                    <a:pt x="5"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8" name="Freeform 145"/>
            <p:cNvSpPr>
              <a:spLocks/>
            </p:cNvSpPr>
            <p:nvPr/>
          </p:nvSpPr>
          <p:spPr bwMode="auto">
            <a:xfrm>
              <a:off x="4110814" y="3923409"/>
              <a:ext cx="25069" cy="72072"/>
            </a:xfrm>
            <a:custGeom>
              <a:avLst/>
              <a:gdLst>
                <a:gd name="T0" fmla="*/ 3 w 8"/>
                <a:gd name="T1" fmla="*/ 23 h 23"/>
                <a:gd name="T2" fmla="*/ 0 w 8"/>
                <a:gd name="T3" fmla="*/ 23 h 23"/>
                <a:gd name="T4" fmla="*/ 5 w 8"/>
                <a:gd name="T5" fmla="*/ 0 h 23"/>
                <a:gd name="T6" fmla="*/ 8 w 8"/>
                <a:gd name="T7" fmla="*/ 0 h 23"/>
                <a:gd name="T8" fmla="*/ 3 w 8"/>
                <a:gd name="T9" fmla="*/ 23 h 23"/>
              </a:gdLst>
              <a:ahLst/>
              <a:cxnLst>
                <a:cxn ang="0">
                  <a:pos x="T0" y="T1"/>
                </a:cxn>
                <a:cxn ang="0">
                  <a:pos x="T2" y="T3"/>
                </a:cxn>
                <a:cxn ang="0">
                  <a:pos x="T4" y="T5"/>
                </a:cxn>
                <a:cxn ang="0">
                  <a:pos x="T6" y="T7"/>
                </a:cxn>
                <a:cxn ang="0">
                  <a:pos x="T8" y="T9"/>
                </a:cxn>
              </a:cxnLst>
              <a:rect l="0" t="0" r="r" b="b"/>
              <a:pathLst>
                <a:path w="8" h="23">
                  <a:moveTo>
                    <a:pt x="3" y="23"/>
                  </a:moveTo>
                  <a:lnTo>
                    <a:pt x="0" y="23"/>
                  </a:lnTo>
                  <a:lnTo>
                    <a:pt x="5" y="0"/>
                  </a:lnTo>
                  <a:lnTo>
                    <a:pt x="8" y="0"/>
                  </a:lnTo>
                  <a:lnTo>
                    <a:pt x="3" y="2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39" name="Freeform 146"/>
            <p:cNvSpPr>
              <a:spLocks/>
            </p:cNvSpPr>
            <p:nvPr/>
          </p:nvSpPr>
          <p:spPr bwMode="auto">
            <a:xfrm>
              <a:off x="4010539" y="3923409"/>
              <a:ext cx="31336" cy="78339"/>
            </a:xfrm>
            <a:custGeom>
              <a:avLst/>
              <a:gdLst>
                <a:gd name="T0" fmla="*/ 5 w 10"/>
                <a:gd name="T1" fmla="*/ 25 h 25"/>
                <a:gd name="T2" fmla="*/ 0 w 10"/>
                <a:gd name="T3" fmla="*/ 23 h 25"/>
                <a:gd name="T4" fmla="*/ 7 w 10"/>
                <a:gd name="T5" fmla="*/ 0 h 25"/>
                <a:gd name="T6" fmla="*/ 10 w 10"/>
                <a:gd name="T7" fmla="*/ 0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3"/>
                  </a:lnTo>
                  <a:lnTo>
                    <a:pt x="7" y="0"/>
                  </a:lnTo>
                  <a:lnTo>
                    <a:pt x="10"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0" name="Freeform 147"/>
            <p:cNvSpPr>
              <a:spLocks/>
            </p:cNvSpPr>
            <p:nvPr/>
          </p:nvSpPr>
          <p:spPr bwMode="auto">
            <a:xfrm>
              <a:off x="3916532" y="3923409"/>
              <a:ext cx="31336" cy="78339"/>
            </a:xfrm>
            <a:custGeom>
              <a:avLst/>
              <a:gdLst>
                <a:gd name="T0" fmla="*/ 2 w 10"/>
                <a:gd name="T1" fmla="*/ 25 h 25"/>
                <a:gd name="T2" fmla="*/ 0 w 10"/>
                <a:gd name="T3" fmla="*/ 23 h 25"/>
                <a:gd name="T4" fmla="*/ 7 w 10"/>
                <a:gd name="T5" fmla="*/ 0 h 25"/>
                <a:gd name="T6" fmla="*/ 10 w 10"/>
                <a:gd name="T7" fmla="*/ 0 h 25"/>
                <a:gd name="T8" fmla="*/ 2 w 10"/>
                <a:gd name="T9" fmla="*/ 25 h 25"/>
              </a:gdLst>
              <a:ahLst/>
              <a:cxnLst>
                <a:cxn ang="0">
                  <a:pos x="T0" y="T1"/>
                </a:cxn>
                <a:cxn ang="0">
                  <a:pos x="T2" y="T3"/>
                </a:cxn>
                <a:cxn ang="0">
                  <a:pos x="T4" y="T5"/>
                </a:cxn>
                <a:cxn ang="0">
                  <a:pos x="T6" y="T7"/>
                </a:cxn>
                <a:cxn ang="0">
                  <a:pos x="T8" y="T9"/>
                </a:cxn>
              </a:cxnLst>
              <a:rect l="0" t="0" r="r" b="b"/>
              <a:pathLst>
                <a:path w="10" h="25">
                  <a:moveTo>
                    <a:pt x="2" y="25"/>
                  </a:moveTo>
                  <a:lnTo>
                    <a:pt x="0" y="23"/>
                  </a:lnTo>
                  <a:lnTo>
                    <a:pt x="7" y="0"/>
                  </a:lnTo>
                  <a:lnTo>
                    <a:pt x="10"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1" name="Freeform 149"/>
            <p:cNvSpPr>
              <a:spLocks/>
            </p:cNvSpPr>
            <p:nvPr/>
          </p:nvSpPr>
          <p:spPr bwMode="auto">
            <a:xfrm>
              <a:off x="3813124" y="3923409"/>
              <a:ext cx="40738" cy="78339"/>
            </a:xfrm>
            <a:custGeom>
              <a:avLst/>
              <a:gdLst>
                <a:gd name="T0" fmla="*/ 3 w 13"/>
                <a:gd name="T1" fmla="*/ 25 h 25"/>
                <a:gd name="T2" fmla="*/ 0 w 13"/>
                <a:gd name="T3" fmla="*/ 23 h 25"/>
                <a:gd name="T4" fmla="*/ 10 w 13"/>
                <a:gd name="T5" fmla="*/ 0 h 25"/>
                <a:gd name="T6" fmla="*/ 13 w 13"/>
                <a:gd name="T7" fmla="*/ 0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3"/>
                  </a:lnTo>
                  <a:lnTo>
                    <a:pt x="10" y="0"/>
                  </a:lnTo>
                  <a:lnTo>
                    <a:pt x="13"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2" name="Freeform 150"/>
            <p:cNvSpPr>
              <a:spLocks/>
            </p:cNvSpPr>
            <p:nvPr/>
          </p:nvSpPr>
          <p:spPr bwMode="auto">
            <a:xfrm>
              <a:off x="3719116" y="3923409"/>
              <a:ext cx="47005" cy="78339"/>
            </a:xfrm>
            <a:custGeom>
              <a:avLst/>
              <a:gdLst>
                <a:gd name="T0" fmla="*/ 3 w 15"/>
                <a:gd name="T1" fmla="*/ 25 h 25"/>
                <a:gd name="T2" fmla="*/ 0 w 15"/>
                <a:gd name="T3" fmla="*/ 23 h 25"/>
                <a:gd name="T4" fmla="*/ 10 w 15"/>
                <a:gd name="T5" fmla="*/ 0 h 25"/>
                <a:gd name="T6" fmla="*/ 15 w 15"/>
                <a:gd name="T7" fmla="*/ 0 h 25"/>
                <a:gd name="T8" fmla="*/ 3 w 15"/>
                <a:gd name="T9" fmla="*/ 25 h 25"/>
              </a:gdLst>
              <a:ahLst/>
              <a:cxnLst>
                <a:cxn ang="0">
                  <a:pos x="T0" y="T1"/>
                </a:cxn>
                <a:cxn ang="0">
                  <a:pos x="T2" y="T3"/>
                </a:cxn>
                <a:cxn ang="0">
                  <a:pos x="T4" y="T5"/>
                </a:cxn>
                <a:cxn ang="0">
                  <a:pos x="T6" y="T7"/>
                </a:cxn>
                <a:cxn ang="0">
                  <a:pos x="T8" y="T9"/>
                </a:cxn>
              </a:cxnLst>
              <a:rect l="0" t="0" r="r" b="b"/>
              <a:pathLst>
                <a:path w="15" h="25">
                  <a:moveTo>
                    <a:pt x="3" y="25"/>
                  </a:moveTo>
                  <a:lnTo>
                    <a:pt x="0" y="23"/>
                  </a:lnTo>
                  <a:lnTo>
                    <a:pt x="10" y="0"/>
                  </a:lnTo>
                  <a:lnTo>
                    <a:pt x="15" y="0"/>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3" name="Freeform 151"/>
            <p:cNvSpPr>
              <a:spLocks/>
            </p:cNvSpPr>
            <p:nvPr/>
          </p:nvSpPr>
          <p:spPr bwMode="auto">
            <a:xfrm>
              <a:off x="3618841" y="3923409"/>
              <a:ext cx="53272" cy="78339"/>
            </a:xfrm>
            <a:custGeom>
              <a:avLst/>
              <a:gdLst>
                <a:gd name="T0" fmla="*/ 2 w 17"/>
                <a:gd name="T1" fmla="*/ 25 h 25"/>
                <a:gd name="T2" fmla="*/ 0 w 17"/>
                <a:gd name="T3" fmla="*/ 23 h 25"/>
                <a:gd name="T4" fmla="*/ 12 w 17"/>
                <a:gd name="T5" fmla="*/ 0 h 25"/>
                <a:gd name="T6" fmla="*/ 17 w 17"/>
                <a:gd name="T7" fmla="*/ 0 h 25"/>
                <a:gd name="T8" fmla="*/ 2 w 17"/>
                <a:gd name="T9" fmla="*/ 25 h 25"/>
              </a:gdLst>
              <a:ahLst/>
              <a:cxnLst>
                <a:cxn ang="0">
                  <a:pos x="T0" y="T1"/>
                </a:cxn>
                <a:cxn ang="0">
                  <a:pos x="T2" y="T3"/>
                </a:cxn>
                <a:cxn ang="0">
                  <a:pos x="T4" y="T5"/>
                </a:cxn>
                <a:cxn ang="0">
                  <a:pos x="T6" y="T7"/>
                </a:cxn>
                <a:cxn ang="0">
                  <a:pos x="T8" y="T9"/>
                </a:cxn>
              </a:cxnLst>
              <a:rect l="0" t="0" r="r" b="b"/>
              <a:pathLst>
                <a:path w="17" h="25">
                  <a:moveTo>
                    <a:pt x="2" y="25"/>
                  </a:moveTo>
                  <a:lnTo>
                    <a:pt x="0" y="23"/>
                  </a:lnTo>
                  <a:lnTo>
                    <a:pt x="12" y="0"/>
                  </a:lnTo>
                  <a:lnTo>
                    <a:pt x="17" y="0"/>
                  </a:lnTo>
                  <a:lnTo>
                    <a:pt x="2"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4" name="Freeform 152"/>
            <p:cNvSpPr>
              <a:spLocks/>
            </p:cNvSpPr>
            <p:nvPr/>
          </p:nvSpPr>
          <p:spPr bwMode="auto">
            <a:xfrm>
              <a:off x="3515431" y="3914007"/>
              <a:ext cx="62672" cy="87741"/>
            </a:xfrm>
            <a:custGeom>
              <a:avLst/>
              <a:gdLst>
                <a:gd name="T0" fmla="*/ 5 w 20"/>
                <a:gd name="T1" fmla="*/ 28 h 28"/>
                <a:gd name="T2" fmla="*/ 0 w 20"/>
                <a:gd name="T3" fmla="*/ 26 h 28"/>
                <a:gd name="T4" fmla="*/ 15 w 20"/>
                <a:gd name="T5" fmla="*/ 0 h 28"/>
                <a:gd name="T6" fmla="*/ 20 w 20"/>
                <a:gd name="T7" fmla="*/ 3 h 28"/>
                <a:gd name="T8" fmla="*/ 5 w 20"/>
                <a:gd name="T9" fmla="*/ 28 h 28"/>
              </a:gdLst>
              <a:ahLst/>
              <a:cxnLst>
                <a:cxn ang="0">
                  <a:pos x="T0" y="T1"/>
                </a:cxn>
                <a:cxn ang="0">
                  <a:pos x="T2" y="T3"/>
                </a:cxn>
                <a:cxn ang="0">
                  <a:pos x="T4" y="T5"/>
                </a:cxn>
                <a:cxn ang="0">
                  <a:pos x="T6" y="T7"/>
                </a:cxn>
                <a:cxn ang="0">
                  <a:pos x="T8" y="T9"/>
                </a:cxn>
              </a:cxnLst>
              <a:rect l="0" t="0" r="r" b="b"/>
              <a:pathLst>
                <a:path w="20" h="28">
                  <a:moveTo>
                    <a:pt x="5" y="28"/>
                  </a:moveTo>
                  <a:lnTo>
                    <a:pt x="0" y="26"/>
                  </a:lnTo>
                  <a:lnTo>
                    <a:pt x="15" y="0"/>
                  </a:lnTo>
                  <a:lnTo>
                    <a:pt x="20" y="3"/>
                  </a:lnTo>
                  <a:lnTo>
                    <a:pt x="5"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5" name="Freeform 153"/>
            <p:cNvSpPr>
              <a:spLocks/>
            </p:cNvSpPr>
            <p:nvPr/>
          </p:nvSpPr>
          <p:spPr bwMode="auto">
            <a:xfrm>
              <a:off x="3421423" y="3914007"/>
              <a:ext cx="62672" cy="87741"/>
            </a:xfrm>
            <a:custGeom>
              <a:avLst/>
              <a:gdLst>
                <a:gd name="T0" fmla="*/ 3 w 20"/>
                <a:gd name="T1" fmla="*/ 28 h 28"/>
                <a:gd name="T2" fmla="*/ 0 w 20"/>
                <a:gd name="T3" fmla="*/ 26 h 28"/>
                <a:gd name="T4" fmla="*/ 18 w 20"/>
                <a:gd name="T5" fmla="*/ 0 h 28"/>
                <a:gd name="T6" fmla="*/ 20 w 20"/>
                <a:gd name="T7" fmla="*/ 3 h 28"/>
                <a:gd name="T8" fmla="*/ 3 w 20"/>
                <a:gd name="T9" fmla="*/ 28 h 28"/>
              </a:gdLst>
              <a:ahLst/>
              <a:cxnLst>
                <a:cxn ang="0">
                  <a:pos x="T0" y="T1"/>
                </a:cxn>
                <a:cxn ang="0">
                  <a:pos x="T2" y="T3"/>
                </a:cxn>
                <a:cxn ang="0">
                  <a:pos x="T4" y="T5"/>
                </a:cxn>
                <a:cxn ang="0">
                  <a:pos x="T6" y="T7"/>
                </a:cxn>
                <a:cxn ang="0">
                  <a:pos x="T8" y="T9"/>
                </a:cxn>
              </a:cxnLst>
              <a:rect l="0" t="0" r="r" b="b"/>
              <a:pathLst>
                <a:path w="20" h="28">
                  <a:moveTo>
                    <a:pt x="3" y="28"/>
                  </a:moveTo>
                  <a:lnTo>
                    <a:pt x="0" y="26"/>
                  </a:lnTo>
                  <a:lnTo>
                    <a:pt x="18" y="0"/>
                  </a:lnTo>
                  <a:lnTo>
                    <a:pt x="20" y="3"/>
                  </a:lnTo>
                  <a:lnTo>
                    <a:pt x="3" y="2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6" name="Freeform 158"/>
            <p:cNvSpPr>
              <a:spLocks/>
            </p:cNvSpPr>
            <p:nvPr/>
          </p:nvSpPr>
          <p:spPr bwMode="auto">
            <a:xfrm>
              <a:off x="4471179" y="3845068"/>
              <a:ext cx="25069" cy="78339"/>
            </a:xfrm>
            <a:custGeom>
              <a:avLst/>
              <a:gdLst>
                <a:gd name="T0" fmla="*/ 3 w 8"/>
                <a:gd name="T1" fmla="*/ 25 h 25"/>
                <a:gd name="T2" fmla="*/ 0 w 8"/>
                <a:gd name="T3" fmla="*/ 0 h 25"/>
                <a:gd name="T4" fmla="*/ 5 w 8"/>
                <a:gd name="T5" fmla="*/ 0 h 25"/>
                <a:gd name="T6" fmla="*/ 8 w 8"/>
                <a:gd name="T7" fmla="*/ 25 h 25"/>
                <a:gd name="T8" fmla="*/ 3 w 8"/>
                <a:gd name="T9" fmla="*/ 25 h 25"/>
              </a:gdLst>
              <a:ahLst/>
              <a:cxnLst>
                <a:cxn ang="0">
                  <a:pos x="T0" y="T1"/>
                </a:cxn>
                <a:cxn ang="0">
                  <a:pos x="T2" y="T3"/>
                </a:cxn>
                <a:cxn ang="0">
                  <a:pos x="T4" y="T5"/>
                </a:cxn>
                <a:cxn ang="0">
                  <a:pos x="T6" y="T7"/>
                </a:cxn>
                <a:cxn ang="0">
                  <a:pos x="T8" y="T9"/>
                </a:cxn>
              </a:cxnLst>
              <a:rect l="0" t="0" r="r" b="b"/>
              <a:pathLst>
                <a:path w="8" h="25">
                  <a:moveTo>
                    <a:pt x="3" y="25"/>
                  </a:moveTo>
                  <a:lnTo>
                    <a:pt x="0" y="0"/>
                  </a:lnTo>
                  <a:lnTo>
                    <a:pt x="5" y="0"/>
                  </a:lnTo>
                  <a:lnTo>
                    <a:pt x="8" y="25"/>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7" name="Rectangle 159"/>
            <p:cNvSpPr>
              <a:spLocks noChangeArrowheads="1"/>
            </p:cNvSpPr>
            <p:nvPr/>
          </p:nvSpPr>
          <p:spPr bwMode="auto">
            <a:xfrm>
              <a:off x="4386571" y="3845068"/>
              <a:ext cx="15669" cy="783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8" name="Freeform 160"/>
            <p:cNvSpPr>
              <a:spLocks/>
            </p:cNvSpPr>
            <p:nvPr/>
          </p:nvSpPr>
          <p:spPr bwMode="auto">
            <a:xfrm>
              <a:off x="4292563" y="3845068"/>
              <a:ext cx="15669" cy="78339"/>
            </a:xfrm>
            <a:custGeom>
              <a:avLst/>
              <a:gdLst>
                <a:gd name="T0" fmla="*/ 5 w 5"/>
                <a:gd name="T1" fmla="*/ 25 h 25"/>
                <a:gd name="T2" fmla="*/ 0 w 5"/>
                <a:gd name="T3" fmla="*/ 25 h 25"/>
                <a:gd name="T4" fmla="*/ 2 w 5"/>
                <a:gd name="T5" fmla="*/ 0 h 25"/>
                <a:gd name="T6" fmla="*/ 5 w 5"/>
                <a:gd name="T7" fmla="*/ 0 h 25"/>
                <a:gd name="T8" fmla="*/ 5 w 5"/>
                <a:gd name="T9" fmla="*/ 25 h 25"/>
              </a:gdLst>
              <a:ahLst/>
              <a:cxnLst>
                <a:cxn ang="0">
                  <a:pos x="T0" y="T1"/>
                </a:cxn>
                <a:cxn ang="0">
                  <a:pos x="T2" y="T3"/>
                </a:cxn>
                <a:cxn ang="0">
                  <a:pos x="T4" y="T5"/>
                </a:cxn>
                <a:cxn ang="0">
                  <a:pos x="T6" y="T7"/>
                </a:cxn>
                <a:cxn ang="0">
                  <a:pos x="T8" y="T9"/>
                </a:cxn>
              </a:cxnLst>
              <a:rect l="0" t="0" r="r" b="b"/>
              <a:pathLst>
                <a:path w="5" h="25">
                  <a:moveTo>
                    <a:pt x="5" y="25"/>
                  </a:moveTo>
                  <a:lnTo>
                    <a:pt x="0" y="25"/>
                  </a:lnTo>
                  <a:lnTo>
                    <a:pt x="2" y="0"/>
                  </a:lnTo>
                  <a:lnTo>
                    <a:pt x="5"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49" name="Freeform 161"/>
            <p:cNvSpPr>
              <a:spLocks/>
            </p:cNvSpPr>
            <p:nvPr/>
          </p:nvSpPr>
          <p:spPr bwMode="auto">
            <a:xfrm>
              <a:off x="4198555" y="3845068"/>
              <a:ext cx="21936" cy="78339"/>
            </a:xfrm>
            <a:custGeom>
              <a:avLst/>
              <a:gdLst>
                <a:gd name="T0" fmla="*/ 5 w 7"/>
                <a:gd name="T1" fmla="*/ 25 h 25"/>
                <a:gd name="T2" fmla="*/ 0 w 7"/>
                <a:gd name="T3" fmla="*/ 25 h 25"/>
                <a:gd name="T4" fmla="*/ 2 w 7"/>
                <a:gd name="T5" fmla="*/ 0 h 25"/>
                <a:gd name="T6" fmla="*/ 7 w 7"/>
                <a:gd name="T7" fmla="*/ 0 h 25"/>
                <a:gd name="T8" fmla="*/ 5 w 7"/>
                <a:gd name="T9" fmla="*/ 25 h 25"/>
              </a:gdLst>
              <a:ahLst/>
              <a:cxnLst>
                <a:cxn ang="0">
                  <a:pos x="T0" y="T1"/>
                </a:cxn>
                <a:cxn ang="0">
                  <a:pos x="T2" y="T3"/>
                </a:cxn>
                <a:cxn ang="0">
                  <a:pos x="T4" y="T5"/>
                </a:cxn>
                <a:cxn ang="0">
                  <a:pos x="T6" y="T7"/>
                </a:cxn>
                <a:cxn ang="0">
                  <a:pos x="T8" y="T9"/>
                </a:cxn>
              </a:cxnLst>
              <a:rect l="0" t="0" r="r" b="b"/>
              <a:pathLst>
                <a:path w="7" h="25">
                  <a:moveTo>
                    <a:pt x="5" y="25"/>
                  </a:moveTo>
                  <a:lnTo>
                    <a:pt x="0" y="25"/>
                  </a:lnTo>
                  <a:lnTo>
                    <a:pt x="2" y="0"/>
                  </a:lnTo>
                  <a:lnTo>
                    <a:pt x="7" y="0"/>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0" name="Freeform 162"/>
            <p:cNvSpPr>
              <a:spLocks/>
            </p:cNvSpPr>
            <p:nvPr/>
          </p:nvSpPr>
          <p:spPr bwMode="auto">
            <a:xfrm>
              <a:off x="4104547" y="3845068"/>
              <a:ext cx="31336" cy="78339"/>
            </a:xfrm>
            <a:custGeom>
              <a:avLst/>
              <a:gdLst>
                <a:gd name="T0" fmla="*/ 5 w 10"/>
                <a:gd name="T1" fmla="*/ 25 h 25"/>
                <a:gd name="T2" fmla="*/ 0 w 10"/>
                <a:gd name="T3" fmla="*/ 25 h 25"/>
                <a:gd name="T4" fmla="*/ 5 w 10"/>
                <a:gd name="T5" fmla="*/ 0 h 25"/>
                <a:gd name="T6" fmla="*/ 10 w 10"/>
                <a:gd name="T7" fmla="*/ 2 h 25"/>
                <a:gd name="T8" fmla="*/ 5 w 10"/>
                <a:gd name="T9" fmla="*/ 25 h 25"/>
              </a:gdLst>
              <a:ahLst/>
              <a:cxnLst>
                <a:cxn ang="0">
                  <a:pos x="T0" y="T1"/>
                </a:cxn>
                <a:cxn ang="0">
                  <a:pos x="T2" y="T3"/>
                </a:cxn>
                <a:cxn ang="0">
                  <a:pos x="T4" y="T5"/>
                </a:cxn>
                <a:cxn ang="0">
                  <a:pos x="T6" y="T7"/>
                </a:cxn>
                <a:cxn ang="0">
                  <a:pos x="T8" y="T9"/>
                </a:cxn>
              </a:cxnLst>
              <a:rect l="0" t="0" r="r" b="b"/>
              <a:pathLst>
                <a:path w="10" h="25">
                  <a:moveTo>
                    <a:pt x="5" y="25"/>
                  </a:moveTo>
                  <a:lnTo>
                    <a:pt x="0" y="25"/>
                  </a:lnTo>
                  <a:lnTo>
                    <a:pt x="5" y="0"/>
                  </a:lnTo>
                  <a:lnTo>
                    <a:pt x="1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1" name="Freeform 163"/>
            <p:cNvSpPr>
              <a:spLocks/>
            </p:cNvSpPr>
            <p:nvPr/>
          </p:nvSpPr>
          <p:spPr bwMode="auto">
            <a:xfrm>
              <a:off x="4010539" y="3845068"/>
              <a:ext cx="37603" cy="78339"/>
            </a:xfrm>
            <a:custGeom>
              <a:avLst/>
              <a:gdLst>
                <a:gd name="T0" fmla="*/ 5 w 12"/>
                <a:gd name="T1" fmla="*/ 25 h 25"/>
                <a:gd name="T2" fmla="*/ 0 w 12"/>
                <a:gd name="T3" fmla="*/ 25 h 25"/>
                <a:gd name="T4" fmla="*/ 7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7"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2" name="Freeform 164"/>
            <p:cNvSpPr>
              <a:spLocks/>
            </p:cNvSpPr>
            <p:nvPr/>
          </p:nvSpPr>
          <p:spPr bwMode="auto">
            <a:xfrm>
              <a:off x="3916532" y="3845068"/>
              <a:ext cx="37603" cy="78339"/>
            </a:xfrm>
            <a:custGeom>
              <a:avLst/>
              <a:gdLst>
                <a:gd name="T0" fmla="*/ 5 w 12"/>
                <a:gd name="T1" fmla="*/ 25 h 25"/>
                <a:gd name="T2" fmla="*/ 0 w 12"/>
                <a:gd name="T3" fmla="*/ 25 h 25"/>
                <a:gd name="T4" fmla="*/ 10 w 12"/>
                <a:gd name="T5" fmla="*/ 0 h 25"/>
                <a:gd name="T6" fmla="*/ 12 w 12"/>
                <a:gd name="T7" fmla="*/ 2 h 25"/>
                <a:gd name="T8" fmla="*/ 5 w 12"/>
                <a:gd name="T9" fmla="*/ 25 h 25"/>
              </a:gdLst>
              <a:ahLst/>
              <a:cxnLst>
                <a:cxn ang="0">
                  <a:pos x="T0" y="T1"/>
                </a:cxn>
                <a:cxn ang="0">
                  <a:pos x="T2" y="T3"/>
                </a:cxn>
                <a:cxn ang="0">
                  <a:pos x="T4" y="T5"/>
                </a:cxn>
                <a:cxn ang="0">
                  <a:pos x="T6" y="T7"/>
                </a:cxn>
                <a:cxn ang="0">
                  <a:pos x="T8" y="T9"/>
                </a:cxn>
              </a:cxnLst>
              <a:rect l="0" t="0" r="r" b="b"/>
              <a:pathLst>
                <a:path w="12" h="25">
                  <a:moveTo>
                    <a:pt x="5" y="25"/>
                  </a:moveTo>
                  <a:lnTo>
                    <a:pt x="0" y="25"/>
                  </a:lnTo>
                  <a:lnTo>
                    <a:pt x="10" y="0"/>
                  </a:lnTo>
                  <a:lnTo>
                    <a:pt x="12"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3" name="Freeform 165"/>
            <p:cNvSpPr>
              <a:spLocks/>
            </p:cNvSpPr>
            <p:nvPr/>
          </p:nvSpPr>
          <p:spPr bwMode="auto">
            <a:xfrm>
              <a:off x="3828791" y="3845068"/>
              <a:ext cx="40738" cy="78339"/>
            </a:xfrm>
            <a:custGeom>
              <a:avLst/>
              <a:gdLst>
                <a:gd name="T0" fmla="*/ 3 w 13"/>
                <a:gd name="T1" fmla="*/ 25 h 25"/>
                <a:gd name="T2" fmla="*/ 0 w 13"/>
                <a:gd name="T3" fmla="*/ 25 h 25"/>
                <a:gd name="T4" fmla="*/ 10 w 13"/>
                <a:gd name="T5" fmla="*/ 0 h 25"/>
                <a:gd name="T6" fmla="*/ 13 w 13"/>
                <a:gd name="T7" fmla="*/ 2 h 25"/>
                <a:gd name="T8" fmla="*/ 3 w 13"/>
                <a:gd name="T9" fmla="*/ 25 h 25"/>
              </a:gdLst>
              <a:ahLst/>
              <a:cxnLst>
                <a:cxn ang="0">
                  <a:pos x="T0" y="T1"/>
                </a:cxn>
                <a:cxn ang="0">
                  <a:pos x="T2" y="T3"/>
                </a:cxn>
                <a:cxn ang="0">
                  <a:pos x="T4" y="T5"/>
                </a:cxn>
                <a:cxn ang="0">
                  <a:pos x="T6" y="T7"/>
                </a:cxn>
                <a:cxn ang="0">
                  <a:pos x="T8" y="T9"/>
                </a:cxn>
              </a:cxnLst>
              <a:rect l="0" t="0" r="r" b="b"/>
              <a:pathLst>
                <a:path w="13" h="25">
                  <a:moveTo>
                    <a:pt x="3" y="25"/>
                  </a:moveTo>
                  <a:lnTo>
                    <a:pt x="0" y="25"/>
                  </a:lnTo>
                  <a:lnTo>
                    <a:pt x="10" y="0"/>
                  </a:lnTo>
                  <a:lnTo>
                    <a:pt x="13" y="2"/>
                  </a:lnTo>
                  <a:lnTo>
                    <a:pt x="3"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4" name="Freeform 166"/>
            <p:cNvSpPr>
              <a:spLocks/>
            </p:cNvSpPr>
            <p:nvPr/>
          </p:nvSpPr>
          <p:spPr bwMode="auto">
            <a:xfrm>
              <a:off x="3546767" y="3845068"/>
              <a:ext cx="62672" cy="78339"/>
            </a:xfrm>
            <a:custGeom>
              <a:avLst/>
              <a:gdLst>
                <a:gd name="T0" fmla="*/ 5 w 20"/>
                <a:gd name="T1" fmla="*/ 25 h 25"/>
                <a:gd name="T2" fmla="*/ 0 w 20"/>
                <a:gd name="T3" fmla="*/ 22 h 25"/>
                <a:gd name="T4" fmla="*/ 18 w 20"/>
                <a:gd name="T5" fmla="*/ 0 h 25"/>
                <a:gd name="T6" fmla="*/ 20 w 20"/>
                <a:gd name="T7" fmla="*/ 2 h 25"/>
                <a:gd name="T8" fmla="*/ 5 w 20"/>
                <a:gd name="T9" fmla="*/ 25 h 25"/>
              </a:gdLst>
              <a:ahLst/>
              <a:cxnLst>
                <a:cxn ang="0">
                  <a:pos x="T0" y="T1"/>
                </a:cxn>
                <a:cxn ang="0">
                  <a:pos x="T2" y="T3"/>
                </a:cxn>
                <a:cxn ang="0">
                  <a:pos x="T4" y="T5"/>
                </a:cxn>
                <a:cxn ang="0">
                  <a:pos x="T6" y="T7"/>
                </a:cxn>
                <a:cxn ang="0">
                  <a:pos x="T8" y="T9"/>
                </a:cxn>
              </a:cxnLst>
              <a:rect l="0" t="0" r="r" b="b"/>
              <a:pathLst>
                <a:path w="20" h="25">
                  <a:moveTo>
                    <a:pt x="5" y="25"/>
                  </a:moveTo>
                  <a:lnTo>
                    <a:pt x="0" y="22"/>
                  </a:lnTo>
                  <a:lnTo>
                    <a:pt x="18" y="0"/>
                  </a:lnTo>
                  <a:lnTo>
                    <a:pt x="20" y="2"/>
                  </a:lnTo>
                  <a:lnTo>
                    <a:pt x="5"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5" name="Freeform 167"/>
            <p:cNvSpPr>
              <a:spLocks/>
            </p:cNvSpPr>
            <p:nvPr/>
          </p:nvSpPr>
          <p:spPr bwMode="auto">
            <a:xfrm>
              <a:off x="3900865" y="3782396"/>
              <a:ext cx="37603" cy="68939"/>
            </a:xfrm>
            <a:custGeom>
              <a:avLst/>
              <a:gdLst>
                <a:gd name="T0" fmla="*/ 5 w 12"/>
                <a:gd name="T1" fmla="*/ 22 h 22"/>
                <a:gd name="T2" fmla="*/ 0 w 12"/>
                <a:gd name="T3" fmla="*/ 20 h 22"/>
                <a:gd name="T4" fmla="*/ 10 w 12"/>
                <a:gd name="T5" fmla="*/ 0 h 22"/>
                <a:gd name="T6" fmla="*/ 12 w 12"/>
                <a:gd name="T7" fmla="*/ 0 h 22"/>
                <a:gd name="T8" fmla="*/ 5 w 12"/>
                <a:gd name="T9" fmla="*/ 22 h 22"/>
              </a:gdLst>
              <a:ahLst/>
              <a:cxnLst>
                <a:cxn ang="0">
                  <a:pos x="T0" y="T1"/>
                </a:cxn>
                <a:cxn ang="0">
                  <a:pos x="T2" y="T3"/>
                </a:cxn>
                <a:cxn ang="0">
                  <a:pos x="T4" y="T5"/>
                </a:cxn>
                <a:cxn ang="0">
                  <a:pos x="T6" y="T7"/>
                </a:cxn>
                <a:cxn ang="0">
                  <a:pos x="T8" y="T9"/>
                </a:cxn>
              </a:cxnLst>
              <a:rect l="0" t="0" r="r" b="b"/>
              <a:pathLst>
                <a:path w="12" h="22">
                  <a:moveTo>
                    <a:pt x="5" y="22"/>
                  </a:moveTo>
                  <a:lnTo>
                    <a:pt x="0" y="20"/>
                  </a:lnTo>
                  <a:lnTo>
                    <a:pt x="10" y="0"/>
                  </a:lnTo>
                  <a:lnTo>
                    <a:pt x="12"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6" name="Freeform 168"/>
            <p:cNvSpPr>
              <a:spLocks/>
            </p:cNvSpPr>
            <p:nvPr/>
          </p:nvSpPr>
          <p:spPr bwMode="auto">
            <a:xfrm>
              <a:off x="3813124" y="3782396"/>
              <a:ext cx="47005" cy="68939"/>
            </a:xfrm>
            <a:custGeom>
              <a:avLst/>
              <a:gdLst>
                <a:gd name="T0" fmla="*/ 5 w 15"/>
                <a:gd name="T1" fmla="*/ 22 h 22"/>
                <a:gd name="T2" fmla="*/ 0 w 15"/>
                <a:gd name="T3" fmla="*/ 20 h 22"/>
                <a:gd name="T4" fmla="*/ 13 w 15"/>
                <a:gd name="T5" fmla="*/ 0 h 22"/>
                <a:gd name="T6" fmla="*/ 15 w 15"/>
                <a:gd name="T7" fmla="*/ 0 h 22"/>
                <a:gd name="T8" fmla="*/ 5 w 15"/>
                <a:gd name="T9" fmla="*/ 22 h 22"/>
              </a:gdLst>
              <a:ahLst/>
              <a:cxnLst>
                <a:cxn ang="0">
                  <a:pos x="T0" y="T1"/>
                </a:cxn>
                <a:cxn ang="0">
                  <a:pos x="T2" y="T3"/>
                </a:cxn>
                <a:cxn ang="0">
                  <a:pos x="T4" y="T5"/>
                </a:cxn>
                <a:cxn ang="0">
                  <a:pos x="T6" y="T7"/>
                </a:cxn>
                <a:cxn ang="0">
                  <a:pos x="T8" y="T9"/>
                </a:cxn>
              </a:cxnLst>
              <a:rect l="0" t="0" r="r" b="b"/>
              <a:pathLst>
                <a:path w="15" h="22">
                  <a:moveTo>
                    <a:pt x="5" y="22"/>
                  </a:moveTo>
                  <a:lnTo>
                    <a:pt x="0" y="20"/>
                  </a:lnTo>
                  <a:lnTo>
                    <a:pt x="13" y="0"/>
                  </a:lnTo>
                  <a:lnTo>
                    <a:pt x="15"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7" name="Freeform 169"/>
            <p:cNvSpPr>
              <a:spLocks/>
            </p:cNvSpPr>
            <p:nvPr/>
          </p:nvSpPr>
          <p:spPr bwMode="auto">
            <a:xfrm>
              <a:off x="3985471" y="3782396"/>
              <a:ext cx="40738" cy="68939"/>
            </a:xfrm>
            <a:custGeom>
              <a:avLst/>
              <a:gdLst>
                <a:gd name="T0" fmla="*/ 5 w 13"/>
                <a:gd name="T1" fmla="*/ 22 h 22"/>
                <a:gd name="T2" fmla="*/ 0 w 13"/>
                <a:gd name="T3" fmla="*/ 20 h 22"/>
                <a:gd name="T4" fmla="*/ 8 w 13"/>
                <a:gd name="T5" fmla="*/ 0 h 22"/>
                <a:gd name="T6" fmla="*/ 13 w 13"/>
                <a:gd name="T7" fmla="*/ 0 h 22"/>
                <a:gd name="T8" fmla="*/ 5 w 13"/>
                <a:gd name="T9" fmla="*/ 22 h 22"/>
              </a:gdLst>
              <a:ahLst/>
              <a:cxnLst>
                <a:cxn ang="0">
                  <a:pos x="T0" y="T1"/>
                </a:cxn>
                <a:cxn ang="0">
                  <a:pos x="T2" y="T3"/>
                </a:cxn>
                <a:cxn ang="0">
                  <a:pos x="T4" y="T5"/>
                </a:cxn>
                <a:cxn ang="0">
                  <a:pos x="T6" y="T7"/>
                </a:cxn>
                <a:cxn ang="0">
                  <a:pos x="T8" y="T9"/>
                </a:cxn>
              </a:cxnLst>
              <a:rect l="0" t="0" r="r" b="b"/>
              <a:pathLst>
                <a:path w="13" h="22">
                  <a:moveTo>
                    <a:pt x="5" y="22"/>
                  </a:moveTo>
                  <a:lnTo>
                    <a:pt x="0" y="20"/>
                  </a:lnTo>
                  <a:lnTo>
                    <a:pt x="8" y="0"/>
                  </a:lnTo>
                  <a:lnTo>
                    <a:pt x="13" y="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8" name="Freeform 170"/>
            <p:cNvSpPr>
              <a:spLocks/>
            </p:cNvSpPr>
            <p:nvPr/>
          </p:nvSpPr>
          <p:spPr bwMode="auto">
            <a:xfrm>
              <a:off x="4079479" y="3788663"/>
              <a:ext cx="25069" cy="62672"/>
            </a:xfrm>
            <a:custGeom>
              <a:avLst/>
              <a:gdLst>
                <a:gd name="T0" fmla="*/ 3 w 8"/>
                <a:gd name="T1" fmla="*/ 20 h 20"/>
                <a:gd name="T2" fmla="*/ 0 w 8"/>
                <a:gd name="T3" fmla="*/ 18 h 20"/>
                <a:gd name="T4" fmla="*/ 3 w 8"/>
                <a:gd name="T5" fmla="*/ 0 h 20"/>
                <a:gd name="T6" fmla="*/ 8 w 8"/>
                <a:gd name="T7" fmla="*/ 0 h 20"/>
                <a:gd name="T8" fmla="*/ 3 w 8"/>
                <a:gd name="T9" fmla="*/ 20 h 20"/>
              </a:gdLst>
              <a:ahLst/>
              <a:cxnLst>
                <a:cxn ang="0">
                  <a:pos x="T0" y="T1"/>
                </a:cxn>
                <a:cxn ang="0">
                  <a:pos x="T2" y="T3"/>
                </a:cxn>
                <a:cxn ang="0">
                  <a:pos x="T4" y="T5"/>
                </a:cxn>
                <a:cxn ang="0">
                  <a:pos x="T6" y="T7"/>
                </a:cxn>
                <a:cxn ang="0">
                  <a:pos x="T8" y="T9"/>
                </a:cxn>
              </a:cxnLst>
              <a:rect l="0" t="0" r="r" b="b"/>
              <a:pathLst>
                <a:path w="8" h="20">
                  <a:moveTo>
                    <a:pt x="3" y="20"/>
                  </a:moveTo>
                  <a:lnTo>
                    <a:pt x="0" y="18"/>
                  </a:lnTo>
                  <a:lnTo>
                    <a:pt x="3" y="0"/>
                  </a:lnTo>
                  <a:lnTo>
                    <a:pt x="8" y="0"/>
                  </a:lnTo>
                  <a:lnTo>
                    <a:pt x="3"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59" name="Freeform 171"/>
            <p:cNvSpPr>
              <a:spLocks/>
            </p:cNvSpPr>
            <p:nvPr/>
          </p:nvSpPr>
          <p:spPr bwMode="auto">
            <a:xfrm>
              <a:off x="4167219" y="3782396"/>
              <a:ext cx="21936" cy="62672"/>
            </a:xfrm>
            <a:custGeom>
              <a:avLst/>
              <a:gdLst>
                <a:gd name="T0" fmla="*/ 2 w 7"/>
                <a:gd name="T1" fmla="*/ 20 h 20"/>
                <a:gd name="T2" fmla="*/ 0 w 7"/>
                <a:gd name="T3" fmla="*/ 20 h 20"/>
                <a:gd name="T4" fmla="*/ 2 w 7"/>
                <a:gd name="T5" fmla="*/ 0 h 20"/>
                <a:gd name="T6" fmla="*/ 7 w 7"/>
                <a:gd name="T7" fmla="*/ 0 h 20"/>
                <a:gd name="T8" fmla="*/ 2 w 7"/>
                <a:gd name="T9" fmla="*/ 20 h 20"/>
              </a:gdLst>
              <a:ahLst/>
              <a:cxnLst>
                <a:cxn ang="0">
                  <a:pos x="T0" y="T1"/>
                </a:cxn>
                <a:cxn ang="0">
                  <a:pos x="T2" y="T3"/>
                </a:cxn>
                <a:cxn ang="0">
                  <a:pos x="T4" y="T5"/>
                </a:cxn>
                <a:cxn ang="0">
                  <a:pos x="T6" y="T7"/>
                </a:cxn>
                <a:cxn ang="0">
                  <a:pos x="T8" y="T9"/>
                </a:cxn>
              </a:cxnLst>
              <a:rect l="0" t="0" r="r" b="b"/>
              <a:pathLst>
                <a:path w="7" h="20">
                  <a:moveTo>
                    <a:pt x="2" y="20"/>
                  </a:moveTo>
                  <a:lnTo>
                    <a:pt x="0" y="20"/>
                  </a:lnTo>
                  <a:lnTo>
                    <a:pt x="2" y="0"/>
                  </a:lnTo>
                  <a:lnTo>
                    <a:pt x="7" y="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0" name="Freeform 172"/>
            <p:cNvSpPr>
              <a:spLocks/>
            </p:cNvSpPr>
            <p:nvPr/>
          </p:nvSpPr>
          <p:spPr bwMode="auto">
            <a:xfrm>
              <a:off x="4251827" y="3788663"/>
              <a:ext cx="25069" cy="56405"/>
            </a:xfrm>
            <a:custGeom>
              <a:avLst/>
              <a:gdLst>
                <a:gd name="T0" fmla="*/ 5 w 8"/>
                <a:gd name="T1" fmla="*/ 18 h 18"/>
                <a:gd name="T2" fmla="*/ 0 w 8"/>
                <a:gd name="T3" fmla="*/ 18 h 18"/>
                <a:gd name="T4" fmla="*/ 3 w 8"/>
                <a:gd name="T5" fmla="*/ 0 h 18"/>
                <a:gd name="T6" fmla="*/ 8 w 8"/>
                <a:gd name="T7" fmla="*/ 0 h 18"/>
                <a:gd name="T8" fmla="*/ 5 w 8"/>
                <a:gd name="T9" fmla="*/ 18 h 18"/>
              </a:gdLst>
              <a:ahLst/>
              <a:cxnLst>
                <a:cxn ang="0">
                  <a:pos x="T0" y="T1"/>
                </a:cxn>
                <a:cxn ang="0">
                  <a:pos x="T2" y="T3"/>
                </a:cxn>
                <a:cxn ang="0">
                  <a:pos x="T4" y="T5"/>
                </a:cxn>
                <a:cxn ang="0">
                  <a:pos x="T6" y="T7"/>
                </a:cxn>
                <a:cxn ang="0">
                  <a:pos x="T8" y="T9"/>
                </a:cxn>
              </a:cxnLst>
              <a:rect l="0" t="0" r="r" b="b"/>
              <a:pathLst>
                <a:path w="8" h="18">
                  <a:moveTo>
                    <a:pt x="5" y="18"/>
                  </a:moveTo>
                  <a:lnTo>
                    <a:pt x="0" y="18"/>
                  </a:lnTo>
                  <a:lnTo>
                    <a:pt x="3" y="0"/>
                  </a:lnTo>
                  <a:lnTo>
                    <a:pt x="8"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1" name="Freeform 173"/>
            <p:cNvSpPr>
              <a:spLocks/>
            </p:cNvSpPr>
            <p:nvPr/>
          </p:nvSpPr>
          <p:spPr bwMode="auto">
            <a:xfrm>
              <a:off x="4339568" y="3788663"/>
              <a:ext cx="15669" cy="56405"/>
            </a:xfrm>
            <a:custGeom>
              <a:avLst/>
              <a:gdLst>
                <a:gd name="T0" fmla="*/ 5 w 5"/>
                <a:gd name="T1" fmla="*/ 18 h 18"/>
                <a:gd name="T2" fmla="*/ 0 w 5"/>
                <a:gd name="T3" fmla="*/ 18 h 18"/>
                <a:gd name="T4" fmla="*/ 2 w 5"/>
                <a:gd name="T5" fmla="*/ 0 h 18"/>
                <a:gd name="T6" fmla="*/ 5 w 5"/>
                <a:gd name="T7" fmla="*/ 0 h 18"/>
                <a:gd name="T8" fmla="*/ 5 w 5"/>
                <a:gd name="T9" fmla="*/ 18 h 18"/>
              </a:gdLst>
              <a:ahLst/>
              <a:cxnLst>
                <a:cxn ang="0">
                  <a:pos x="T0" y="T1"/>
                </a:cxn>
                <a:cxn ang="0">
                  <a:pos x="T2" y="T3"/>
                </a:cxn>
                <a:cxn ang="0">
                  <a:pos x="T4" y="T5"/>
                </a:cxn>
                <a:cxn ang="0">
                  <a:pos x="T6" y="T7"/>
                </a:cxn>
                <a:cxn ang="0">
                  <a:pos x="T8" y="T9"/>
                </a:cxn>
              </a:cxnLst>
              <a:rect l="0" t="0" r="r" b="b"/>
              <a:pathLst>
                <a:path w="5" h="18">
                  <a:moveTo>
                    <a:pt x="5" y="18"/>
                  </a:moveTo>
                  <a:lnTo>
                    <a:pt x="0" y="18"/>
                  </a:lnTo>
                  <a:lnTo>
                    <a:pt x="2" y="0"/>
                  </a:lnTo>
                  <a:lnTo>
                    <a:pt x="5" y="0"/>
                  </a:lnTo>
                  <a:lnTo>
                    <a:pt x="5"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2" name="Freeform 174"/>
            <p:cNvSpPr>
              <a:spLocks/>
            </p:cNvSpPr>
            <p:nvPr/>
          </p:nvSpPr>
          <p:spPr bwMode="auto">
            <a:xfrm>
              <a:off x="4424174" y="3788663"/>
              <a:ext cx="15669" cy="56405"/>
            </a:xfrm>
            <a:custGeom>
              <a:avLst/>
              <a:gdLst>
                <a:gd name="T0" fmla="*/ 3 w 5"/>
                <a:gd name="T1" fmla="*/ 18 h 18"/>
                <a:gd name="T2" fmla="*/ 0 w 5"/>
                <a:gd name="T3" fmla="*/ 0 h 18"/>
                <a:gd name="T4" fmla="*/ 5 w 5"/>
                <a:gd name="T5" fmla="*/ 0 h 18"/>
                <a:gd name="T6" fmla="*/ 5 w 5"/>
                <a:gd name="T7" fmla="*/ 18 h 18"/>
                <a:gd name="T8" fmla="*/ 3 w 5"/>
                <a:gd name="T9" fmla="*/ 18 h 18"/>
              </a:gdLst>
              <a:ahLst/>
              <a:cxnLst>
                <a:cxn ang="0">
                  <a:pos x="T0" y="T1"/>
                </a:cxn>
                <a:cxn ang="0">
                  <a:pos x="T2" y="T3"/>
                </a:cxn>
                <a:cxn ang="0">
                  <a:pos x="T4" y="T5"/>
                </a:cxn>
                <a:cxn ang="0">
                  <a:pos x="T6" y="T7"/>
                </a:cxn>
                <a:cxn ang="0">
                  <a:pos x="T8" y="T9"/>
                </a:cxn>
              </a:cxnLst>
              <a:rect l="0" t="0" r="r" b="b"/>
              <a:pathLst>
                <a:path w="5" h="18">
                  <a:moveTo>
                    <a:pt x="3" y="18"/>
                  </a:moveTo>
                  <a:lnTo>
                    <a:pt x="0" y="0"/>
                  </a:lnTo>
                  <a:lnTo>
                    <a:pt x="5" y="0"/>
                  </a:lnTo>
                  <a:lnTo>
                    <a:pt x="5" y="18"/>
                  </a:lnTo>
                  <a:lnTo>
                    <a:pt x="3" y="1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3" name="Freeform 175"/>
            <p:cNvSpPr>
              <a:spLocks/>
            </p:cNvSpPr>
            <p:nvPr/>
          </p:nvSpPr>
          <p:spPr bwMode="auto">
            <a:xfrm>
              <a:off x="4511915" y="3782396"/>
              <a:ext cx="15669" cy="62672"/>
            </a:xfrm>
            <a:custGeom>
              <a:avLst/>
              <a:gdLst>
                <a:gd name="T0" fmla="*/ 2 w 5"/>
                <a:gd name="T1" fmla="*/ 20 h 20"/>
                <a:gd name="T2" fmla="*/ 0 w 5"/>
                <a:gd name="T3" fmla="*/ 0 h 20"/>
                <a:gd name="T4" fmla="*/ 2 w 5"/>
                <a:gd name="T5" fmla="*/ 0 h 20"/>
                <a:gd name="T6" fmla="*/ 5 w 5"/>
                <a:gd name="T7" fmla="*/ 20 h 20"/>
                <a:gd name="T8" fmla="*/ 2 w 5"/>
                <a:gd name="T9" fmla="*/ 20 h 20"/>
              </a:gdLst>
              <a:ahLst/>
              <a:cxnLst>
                <a:cxn ang="0">
                  <a:pos x="T0" y="T1"/>
                </a:cxn>
                <a:cxn ang="0">
                  <a:pos x="T2" y="T3"/>
                </a:cxn>
                <a:cxn ang="0">
                  <a:pos x="T4" y="T5"/>
                </a:cxn>
                <a:cxn ang="0">
                  <a:pos x="T6" y="T7"/>
                </a:cxn>
                <a:cxn ang="0">
                  <a:pos x="T8" y="T9"/>
                </a:cxn>
              </a:cxnLst>
              <a:rect l="0" t="0" r="r" b="b"/>
              <a:pathLst>
                <a:path w="5" h="20">
                  <a:moveTo>
                    <a:pt x="2" y="20"/>
                  </a:moveTo>
                  <a:lnTo>
                    <a:pt x="0" y="0"/>
                  </a:lnTo>
                  <a:lnTo>
                    <a:pt x="2" y="0"/>
                  </a:lnTo>
                  <a:lnTo>
                    <a:pt x="5" y="20"/>
                  </a:lnTo>
                  <a:lnTo>
                    <a:pt x="2" y="2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4" name="Freeform 179"/>
            <p:cNvSpPr>
              <a:spLocks/>
            </p:cNvSpPr>
            <p:nvPr/>
          </p:nvSpPr>
          <p:spPr bwMode="auto">
            <a:xfrm>
              <a:off x="3556169" y="3782396"/>
              <a:ext cx="53272" cy="68939"/>
            </a:xfrm>
            <a:custGeom>
              <a:avLst/>
              <a:gdLst>
                <a:gd name="T0" fmla="*/ 2 w 17"/>
                <a:gd name="T1" fmla="*/ 22 h 22"/>
                <a:gd name="T2" fmla="*/ 0 w 17"/>
                <a:gd name="T3" fmla="*/ 20 h 22"/>
                <a:gd name="T4" fmla="*/ 15 w 17"/>
                <a:gd name="T5" fmla="*/ 0 h 22"/>
                <a:gd name="T6" fmla="*/ 17 w 17"/>
                <a:gd name="T7" fmla="*/ 2 h 22"/>
                <a:gd name="T8" fmla="*/ 2 w 17"/>
                <a:gd name="T9" fmla="*/ 22 h 22"/>
              </a:gdLst>
              <a:ahLst/>
              <a:cxnLst>
                <a:cxn ang="0">
                  <a:pos x="T0" y="T1"/>
                </a:cxn>
                <a:cxn ang="0">
                  <a:pos x="T2" y="T3"/>
                </a:cxn>
                <a:cxn ang="0">
                  <a:pos x="T4" y="T5"/>
                </a:cxn>
                <a:cxn ang="0">
                  <a:pos x="T6" y="T7"/>
                </a:cxn>
                <a:cxn ang="0">
                  <a:pos x="T8" y="T9"/>
                </a:cxn>
              </a:cxnLst>
              <a:rect l="0" t="0" r="r" b="b"/>
              <a:pathLst>
                <a:path w="17" h="22">
                  <a:moveTo>
                    <a:pt x="2" y="22"/>
                  </a:moveTo>
                  <a:lnTo>
                    <a:pt x="0" y="20"/>
                  </a:lnTo>
                  <a:lnTo>
                    <a:pt x="15" y="0"/>
                  </a:lnTo>
                  <a:lnTo>
                    <a:pt x="17" y="2"/>
                  </a:lnTo>
                  <a:lnTo>
                    <a:pt x="2"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grpSp>
      <p:grpSp>
        <p:nvGrpSpPr>
          <p:cNvPr id="65" name="Group 64"/>
          <p:cNvGrpSpPr/>
          <p:nvPr/>
        </p:nvGrpSpPr>
        <p:grpSpPr>
          <a:xfrm>
            <a:off x="10470434" y="3738636"/>
            <a:ext cx="817415" cy="1512380"/>
            <a:chOff x="4618455" y="3337427"/>
            <a:chExt cx="641895" cy="1187634"/>
          </a:xfrm>
        </p:grpSpPr>
        <p:sp>
          <p:nvSpPr>
            <p:cNvPr id="66" name="Freeform 121"/>
            <p:cNvSpPr>
              <a:spLocks/>
            </p:cNvSpPr>
            <p:nvPr/>
          </p:nvSpPr>
          <p:spPr bwMode="auto">
            <a:xfrm>
              <a:off x="4934951" y="3772996"/>
              <a:ext cx="303960" cy="363497"/>
            </a:xfrm>
            <a:custGeom>
              <a:avLst/>
              <a:gdLst>
                <a:gd name="T0" fmla="*/ 25 w 97"/>
                <a:gd name="T1" fmla="*/ 0 h 116"/>
                <a:gd name="T2" fmla="*/ 97 w 97"/>
                <a:gd name="T3" fmla="*/ 116 h 116"/>
                <a:gd name="T4" fmla="*/ 65 w 97"/>
                <a:gd name="T5" fmla="*/ 116 h 116"/>
                <a:gd name="T6" fmla="*/ 0 w 97"/>
                <a:gd name="T7" fmla="*/ 0 h 116"/>
                <a:gd name="T8" fmla="*/ 25 w 97"/>
                <a:gd name="T9" fmla="*/ 0 h 116"/>
              </a:gdLst>
              <a:ahLst/>
              <a:cxnLst>
                <a:cxn ang="0">
                  <a:pos x="T0" y="T1"/>
                </a:cxn>
                <a:cxn ang="0">
                  <a:pos x="T2" y="T3"/>
                </a:cxn>
                <a:cxn ang="0">
                  <a:pos x="T4" y="T5"/>
                </a:cxn>
                <a:cxn ang="0">
                  <a:pos x="T6" y="T7"/>
                </a:cxn>
                <a:cxn ang="0">
                  <a:pos x="T8" y="T9"/>
                </a:cxn>
              </a:cxnLst>
              <a:rect l="0" t="0" r="r" b="b"/>
              <a:pathLst>
                <a:path w="97" h="116">
                  <a:moveTo>
                    <a:pt x="25" y="0"/>
                  </a:moveTo>
                  <a:lnTo>
                    <a:pt x="97" y="116"/>
                  </a:lnTo>
                  <a:lnTo>
                    <a:pt x="65" y="116"/>
                  </a:lnTo>
                  <a:lnTo>
                    <a:pt x="0" y="0"/>
                  </a:lnTo>
                  <a:lnTo>
                    <a:pt x="25"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7" name="Freeform 123"/>
            <p:cNvSpPr>
              <a:spLocks/>
            </p:cNvSpPr>
            <p:nvPr/>
          </p:nvSpPr>
          <p:spPr bwMode="auto">
            <a:xfrm>
              <a:off x="4753203" y="3995481"/>
              <a:ext cx="47005" cy="100275"/>
            </a:xfrm>
            <a:custGeom>
              <a:avLst/>
              <a:gdLst>
                <a:gd name="T0" fmla="*/ 10 w 15"/>
                <a:gd name="T1" fmla="*/ 32 h 32"/>
                <a:gd name="T2" fmla="*/ 0 w 15"/>
                <a:gd name="T3" fmla="*/ 2 h 32"/>
                <a:gd name="T4" fmla="*/ 5 w 15"/>
                <a:gd name="T5" fmla="*/ 0 h 32"/>
                <a:gd name="T6" fmla="*/ 15 w 15"/>
                <a:gd name="T7" fmla="*/ 32 h 32"/>
                <a:gd name="T8" fmla="*/ 10 w 15"/>
                <a:gd name="T9" fmla="*/ 32 h 32"/>
              </a:gdLst>
              <a:ahLst/>
              <a:cxnLst>
                <a:cxn ang="0">
                  <a:pos x="T0" y="T1"/>
                </a:cxn>
                <a:cxn ang="0">
                  <a:pos x="T2" y="T3"/>
                </a:cxn>
                <a:cxn ang="0">
                  <a:pos x="T4" y="T5"/>
                </a:cxn>
                <a:cxn ang="0">
                  <a:pos x="T6" y="T7"/>
                </a:cxn>
                <a:cxn ang="0">
                  <a:pos x="T8" y="T9"/>
                </a:cxn>
              </a:cxnLst>
              <a:rect l="0" t="0" r="r" b="b"/>
              <a:pathLst>
                <a:path w="15" h="32">
                  <a:moveTo>
                    <a:pt x="10" y="32"/>
                  </a:moveTo>
                  <a:lnTo>
                    <a:pt x="0" y="2"/>
                  </a:lnTo>
                  <a:lnTo>
                    <a:pt x="5" y="0"/>
                  </a:lnTo>
                  <a:lnTo>
                    <a:pt x="15" y="32"/>
                  </a:lnTo>
                  <a:lnTo>
                    <a:pt x="1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8" name="Freeform 128"/>
            <p:cNvSpPr>
              <a:spLocks/>
            </p:cNvSpPr>
            <p:nvPr/>
          </p:nvSpPr>
          <p:spPr bwMode="auto">
            <a:xfrm>
              <a:off x="4856610" y="3995481"/>
              <a:ext cx="47005" cy="100275"/>
            </a:xfrm>
            <a:custGeom>
              <a:avLst/>
              <a:gdLst>
                <a:gd name="T0" fmla="*/ 12 w 15"/>
                <a:gd name="T1" fmla="*/ 32 h 32"/>
                <a:gd name="T2" fmla="*/ 0 w 15"/>
                <a:gd name="T3" fmla="*/ 2 h 32"/>
                <a:gd name="T4" fmla="*/ 2 w 15"/>
                <a:gd name="T5" fmla="*/ 0 h 32"/>
                <a:gd name="T6" fmla="*/ 15 w 15"/>
                <a:gd name="T7" fmla="*/ 32 h 32"/>
                <a:gd name="T8" fmla="*/ 12 w 15"/>
                <a:gd name="T9" fmla="*/ 32 h 32"/>
              </a:gdLst>
              <a:ahLst/>
              <a:cxnLst>
                <a:cxn ang="0">
                  <a:pos x="T0" y="T1"/>
                </a:cxn>
                <a:cxn ang="0">
                  <a:pos x="T2" y="T3"/>
                </a:cxn>
                <a:cxn ang="0">
                  <a:pos x="T4" y="T5"/>
                </a:cxn>
                <a:cxn ang="0">
                  <a:pos x="T6" y="T7"/>
                </a:cxn>
                <a:cxn ang="0">
                  <a:pos x="T8" y="T9"/>
                </a:cxn>
              </a:cxnLst>
              <a:rect l="0" t="0" r="r" b="b"/>
              <a:pathLst>
                <a:path w="15" h="32">
                  <a:moveTo>
                    <a:pt x="12" y="32"/>
                  </a:moveTo>
                  <a:lnTo>
                    <a:pt x="0" y="2"/>
                  </a:lnTo>
                  <a:lnTo>
                    <a:pt x="2" y="0"/>
                  </a:lnTo>
                  <a:lnTo>
                    <a:pt x="15" y="32"/>
                  </a:lnTo>
                  <a:lnTo>
                    <a:pt x="12"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69" name="Freeform 129"/>
            <p:cNvSpPr>
              <a:spLocks/>
            </p:cNvSpPr>
            <p:nvPr/>
          </p:nvSpPr>
          <p:spPr bwMode="auto">
            <a:xfrm>
              <a:off x="4950618" y="3995481"/>
              <a:ext cx="62672" cy="100275"/>
            </a:xfrm>
            <a:custGeom>
              <a:avLst/>
              <a:gdLst>
                <a:gd name="T0" fmla="*/ 15 w 20"/>
                <a:gd name="T1" fmla="*/ 32 h 32"/>
                <a:gd name="T2" fmla="*/ 0 w 20"/>
                <a:gd name="T3" fmla="*/ 2 h 32"/>
                <a:gd name="T4" fmla="*/ 5 w 20"/>
                <a:gd name="T5" fmla="*/ 0 h 32"/>
                <a:gd name="T6" fmla="*/ 20 w 20"/>
                <a:gd name="T7" fmla="*/ 32 h 32"/>
                <a:gd name="T8" fmla="*/ 15 w 20"/>
                <a:gd name="T9" fmla="*/ 32 h 32"/>
              </a:gdLst>
              <a:ahLst/>
              <a:cxnLst>
                <a:cxn ang="0">
                  <a:pos x="T0" y="T1"/>
                </a:cxn>
                <a:cxn ang="0">
                  <a:pos x="T2" y="T3"/>
                </a:cxn>
                <a:cxn ang="0">
                  <a:pos x="T4" y="T5"/>
                </a:cxn>
                <a:cxn ang="0">
                  <a:pos x="T6" y="T7"/>
                </a:cxn>
                <a:cxn ang="0">
                  <a:pos x="T8" y="T9"/>
                </a:cxn>
              </a:cxnLst>
              <a:rect l="0" t="0" r="r" b="b"/>
              <a:pathLst>
                <a:path w="20" h="32">
                  <a:moveTo>
                    <a:pt x="15" y="32"/>
                  </a:moveTo>
                  <a:lnTo>
                    <a:pt x="0" y="2"/>
                  </a:lnTo>
                  <a:lnTo>
                    <a:pt x="5" y="0"/>
                  </a:lnTo>
                  <a:lnTo>
                    <a:pt x="20" y="32"/>
                  </a:lnTo>
                  <a:lnTo>
                    <a:pt x="15"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0" name="Freeform 133"/>
            <p:cNvSpPr>
              <a:spLocks/>
            </p:cNvSpPr>
            <p:nvPr/>
          </p:nvSpPr>
          <p:spPr bwMode="auto">
            <a:xfrm>
              <a:off x="5185639" y="3782396"/>
              <a:ext cx="53272" cy="68939"/>
            </a:xfrm>
            <a:custGeom>
              <a:avLst/>
              <a:gdLst>
                <a:gd name="T0" fmla="*/ 15 w 17"/>
                <a:gd name="T1" fmla="*/ 22 h 22"/>
                <a:gd name="T2" fmla="*/ 0 w 17"/>
                <a:gd name="T3" fmla="*/ 2 h 22"/>
                <a:gd name="T4" fmla="*/ 2 w 17"/>
                <a:gd name="T5" fmla="*/ 0 h 22"/>
                <a:gd name="T6" fmla="*/ 17 w 17"/>
                <a:gd name="T7" fmla="*/ 20 h 22"/>
                <a:gd name="T8" fmla="*/ 15 w 17"/>
                <a:gd name="T9" fmla="*/ 22 h 22"/>
              </a:gdLst>
              <a:ahLst/>
              <a:cxnLst>
                <a:cxn ang="0">
                  <a:pos x="T0" y="T1"/>
                </a:cxn>
                <a:cxn ang="0">
                  <a:pos x="T2" y="T3"/>
                </a:cxn>
                <a:cxn ang="0">
                  <a:pos x="T4" y="T5"/>
                </a:cxn>
                <a:cxn ang="0">
                  <a:pos x="T6" y="T7"/>
                </a:cxn>
                <a:cxn ang="0">
                  <a:pos x="T8" y="T9"/>
                </a:cxn>
              </a:cxnLst>
              <a:rect l="0" t="0" r="r" b="b"/>
              <a:pathLst>
                <a:path w="17" h="22">
                  <a:moveTo>
                    <a:pt x="15" y="22"/>
                  </a:moveTo>
                  <a:lnTo>
                    <a:pt x="0" y="2"/>
                  </a:lnTo>
                  <a:lnTo>
                    <a:pt x="2" y="0"/>
                  </a:lnTo>
                  <a:lnTo>
                    <a:pt x="17"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1" name="Freeform 134"/>
            <p:cNvSpPr>
              <a:spLocks/>
            </p:cNvSpPr>
            <p:nvPr/>
          </p:nvSpPr>
          <p:spPr bwMode="auto">
            <a:xfrm>
              <a:off x="5097898" y="3782396"/>
              <a:ext cx="56405" cy="68939"/>
            </a:xfrm>
            <a:custGeom>
              <a:avLst/>
              <a:gdLst>
                <a:gd name="T0" fmla="*/ 15 w 18"/>
                <a:gd name="T1" fmla="*/ 22 h 22"/>
                <a:gd name="T2" fmla="*/ 0 w 18"/>
                <a:gd name="T3" fmla="*/ 2 h 22"/>
                <a:gd name="T4" fmla="*/ 5 w 18"/>
                <a:gd name="T5" fmla="*/ 0 h 22"/>
                <a:gd name="T6" fmla="*/ 18 w 18"/>
                <a:gd name="T7" fmla="*/ 20 h 22"/>
                <a:gd name="T8" fmla="*/ 15 w 18"/>
                <a:gd name="T9" fmla="*/ 22 h 22"/>
              </a:gdLst>
              <a:ahLst/>
              <a:cxnLst>
                <a:cxn ang="0">
                  <a:pos x="T0" y="T1"/>
                </a:cxn>
                <a:cxn ang="0">
                  <a:pos x="T2" y="T3"/>
                </a:cxn>
                <a:cxn ang="0">
                  <a:pos x="T4" y="T5"/>
                </a:cxn>
                <a:cxn ang="0">
                  <a:pos x="T6" y="T7"/>
                </a:cxn>
                <a:cxn ang="0">
                  <a:pos x="T8" y="T9"/>
                </a:cxn>
              </a:cxnLst>
              <a:rect l="0" t="0" r="r" b="b"/>
              <a:pathLst>
                <a:path w="18" h="22">
                  <a:moveTo>
                    <a:pt x="15" y="22"/>
                  </a:moveTo>
                  <a:lnTo>
                    <a:pt x="0" y="2"/>
                  </a:lnTo>
                  <a:lnTo>
                    <a:pt x="5" y="0"/>
                  </a:lnTo>
                  <a:lnTo>
                    <a:pt x="18" y="20"/>
                  </a:lnTo>
                  <a:lnTo>
                    <a:pt x="1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2" name="Freeform 136"/>
            <p:cNvSpPr>
              <a:spLocks/>
            </p:cNvSpPr>
            <p:nvPr/>
          </p:nvSpPr>
          <p:spPr bwMode="auto">
            <a:xfrm>
              <a:off x="4878547" y="3923409"/>
              <a:ext cx="31336" cy="72072"/>
            </a:xfrm>
            <a:custGeom>
              <a:avLst/>
              <a:gdLst>
                <a:gd name="T0" fmla="*/ 10 w 10"/>
                <a:gd name="T1" fmla="*/ 23 h 23"/>
                <a:gd name="T2" fmla="*/ 0 w 10"/>
                <a:gd name="T3" fmla="*/ 0 h 23"/>
                <a:gd name="T4" fmla="*/ 10 w 10"/>
                <a:gd name="T5" fmla="*/ 23 h 23"/>
              </a:gdLst>
              <a:ahLst/>
              <a:cxnLst>
                <a:cxn ang="0">
                  <a:pos x="T0" y="T1"/>
                </a:cxn>
                <a:cxn ang="0">
                  <a:pos x="T2" y="T3"/>
                </a:cxn>
                <a:cxn ang="0">
                  <a:pos x="T4" y="T5"/>
                </a:cxn>
              </a:cxnLst>
              <a:rect l="0" t="0" r="r" b="b"/>
              <a:pathLst>
                <a:path w="10" h="23">
                  <a:moveTo>
                    <a:pt x="10" y="23"/>
                  </a:moveTo>
                  <a:lnTo>
                    <a:pt x="0" y="0"/>
                  </a:lnTo>
                  <a:lnTo>
                    <a:pt x="10" y="23"/>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3" name="Line 137"/>
            <p:cNvSpPr>
              <a:spLocks noChangeShapeType="1"/>
            </p:cNvSpPr>
            <p:nvPr/>
          </p:nvSpPr>
          <p:spPr bwMode="auto">
            <a:xfrm flipH="1" flipV="1">
              <a:off x="4878547" y="3923409"/>
              <a:ext cx="31336" cy="7207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4" name="Freeform 138"/>
            <p:cNvSpPr>
              <a:spLocks/>
            </p:cNvSpPr>
            <p:nvPr/>
          </p:nvSpPr>
          <p:spPr bwMode="auto">
            <a:xfrm>
              <a:off x="4778272" y="3923409"/>
              <a:ext cx="37603" cy="78339"/>
            </a:xfrm>
            <a:custGeom>
              <a:avLst/>
              <a:gdLst>
                <a:gd name="T0" fmla="*/ 7 w 12"/>
                <a:gd name="T1" fmla="*/ 25 h 25"/>
                <a:gd name="T2" fmla="*/ 0 w 12"/>
                <a:gd name="T3" fmla="*/ 0 h 25"/>
                <a:gd name="T4" fmla="*/ 5 w 12"/>
                <a:gd name="T5" fmla="*/ 0 h 25"/>
                <a:gd name="T6" fmla="*/ 12 w 12"/>
                <a:gd name="T7" fmla="*/ 23 h 25"/>
                <a:gd name="T8" fmla="*/ 7 w 12"/>
                <a:gd name="T9" fmla="*/ 25 h 25"/>
              </a:gdLst>
              <a:ahLst/>
              <a:cxnLst>
                <a:cxn ang="0">
                  <a:pos x="T0" y="T1"/>
                </a:cxn>
                <a:cxn ang="0">
                  <a:pos x="T2" y="T3"/>
                </a:cxn>
                <a:cxn ang="0">
                  <a:pos x="T4" y="T5"/>
                </a:cxn>
                <a:cxn ang="0">
                  <a:pos x="T6" y="T7"/>
                </a:cxn>
                <a:cxn ang="0">
                  <a:pos x="T8" y="T9"/>
                </a:cxn>
              </a:cxnLst>
              <a:rect l="0" t="0" r="r" b="b"/>
              <a:pathLst>
                <a:path w="12" h="25">
                  <a:moveTo>
                    <a:pt x="7" y="25"/>
                  </a:moveTo>
                  <a:lnTo>
                    <a:pt x="0" y="0"/>
                  </a:lnTo>
                  <a:lnTo>
                    <a:pt x="5" y="0"/>
                  </a:lnTo>
                  <a:lnTo>
                    <a:pt x="12"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5" name="Freeform 139"/>
            <p:cNvSpPr>
              <a:spLocks/>
            </p:cNvSpPr>
            <p:nvPr/>
          </p:nvSpPr>
          <p:spPr bwMode="auto">
            <a:xfrm>
              <a:off x="4684264" y="3923409"/>
              <a:ext cx="31336" cy="78339"/>
            </a:xfrm>
            <a:custGeom>
              <a:avLst/>
              <a:gdLst>
                <a:gd name="T0" fmla="*/ 7 w 10"/>
                <a:gd name="T1" fmla="*/ 25 h 25"/>
                <a:gd name="T2" fmla="*/ 0 w 10"/>
                <a:gd name="T3" fmla="*/ 0 h 25"/>
                <a:gd name="T4" fmla="*/ 5 w 10"/>
                <a:gd name="T5" fmla="*/ 0 h 25"/>
                <a:gd name="T6" fmla="*/ 10 w 10"/>
                <a:gd name="T7" fmla="*/ 23 h 25"/>
                <a:gd name="T8" fmla="*/ 7 w 10"/>
                <a:gd name="T9" fmla="*/ 25 h 25"/>
              </a:gdLst>
              <a:ahLst/>
              <a:cxnLst>
                <a:cxn ang="0">
                  <a:pos x="T0" y="T1"/>
                </a:cxn>
                <a:cxn ang="0">
                  <a:pos x="T2" y="T3"/>
                </a:cxn>
                <a:cxn ang="0">
                  <a:pos x="T4" y="T5"/>
                </a:cxn>
                <a:cxn ang="0">
                  <a:pos x="T6" y="T7"/>
                </a:cxn>
                <a:cxn ang="0">
                  <a:pos x="T8" y="T9"/>
                </a:cxn>
              </a:cxnLst>
              <a:rect l="0" t="0" r="r" b="b"/>
              <a:pathLst>
                <a:path w="10" h="25">
                  <a:moveTo>
                    <a:pt x="7" y="25"/>
                  </a:moveTo>
                  <a:lnTo>
                    <a:pt x="0" y="0"/>
                  </a:lnTo>
                  <a:lnTo>
                    <a:pt x="5" y="0"/>
                  </a:lnTo>
                  <a:lnTo>
                    <a:pt x="10" y="23"/>
                  </a:lnTo>
                  <a:lnTo>
                    <a:pt x="7"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6" name="Freeform 154"/>
            <p:cNvSpPr>
              <a:spLocks/>
            </p:cNvSpPr>
            <p:nvPr/>
          </p:nvSpPr>
          <p:spPr bwMode="auto">
            <a:xfrm>
              <a:off x="4825274" y="3845068"/>
              <a:ext cx="37603" cy="78339"/>
            </a:xfrm>
            <a:custGeom>
              <a:avLst/>
              <a:gdLst>
                <a:gd name="T0" fmla="*/ 10 w 12"/>
                <a:gd name="T1" fmla="*/ 25 h 25"/>
                <a:gd name="T2" fmla="*/ 0 w 12"/>
                <a:gd name="T3" fmla="*/ 2 h 25"/>
                <a:gd name="T4" fmla="*/ 2 w 12"/>
                <a:gd name="T5" fmla="*/ 0 h 25"/>
                <a:gd name="T6" fmla="*/ 12 w 12"/>
                <a:gd name="T7" fmla="*/ 25 h 25"/>
                <a:gd name="T8" fmla="*/ 10 w 12"/>
                <a:gd name="T9" fmla="*/ 25 h 25"/>
              </a:gdLst>
              <a:ahLst/>
              <a:cxnLst>
                <a:cxn ang="0">
                  <a:pos x="T0" y="T1"/>
                </a:cxn>
                <a:cxn ang="0">
                  <a:pos x="T2" y="T3"/>
                </a:cxn>
                <a:cxn ang="0">
                  <a:pos x="T4" y="T5"/>
                </a:cxn>
                <a:cxn ang="0">
                  <a:pos x="T6" y="T7"/>
                </a:cxn>
                <a:cxn ang="0">
                  <a:pos x="T8" y="T9"/>
                </a:cxn>
              </a:cxnLst>
              <a:rect l="0" t="0" r="r" b="b"/>
              <a:pathLst>
                <a:path w="12" h="25">
                  <a:moveTo>
                    <a:pt x="10" y="25"/>
                  </a:moveTo>
                  <a:lnTo>
                    <a:pt x="0" y="2"/>
                  </a:lnTo>
                  <a:lnTo>
                    <a:pt x="2" y="0"/>
                  </a:lnTo>
                  <a:lnTo>
                    <a:pt x="12" y="25"/>
                  </a:lnTo>
                  <a:lnTo>
                    <a:pt x="10"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7" name="Freeform 155"/>
            <p:cNvSpPr>
              <a:spLocks/>
            </p:cNvSpPr>
            <p:nvPr/>
          </p:nvSpPr>
          <p:spPr bwMode="auto">
            <a:xfrm>
              <a:off x="4737534" y="3845068"/>
              <a:ext cx="31336" cy="78339"/>
            </a:xfrm>
            <a:custGeom>
              <a:avLst/>
              <a:gdLst>
                <a:gd name="T0" fmla="*/ 8 w 10"/>
                <a:gd name="T1" fmla="*/ 25 h 25"/>
                <a:gd name="T2" fmla="*/ 0 w 10"/>
                <a:gd name="T3" fmla="*/ 2 h 25"/>
                <a:gd name="T4" fmla="*/ 3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3"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8" name="Freeform 156"/>
            <p:cNvSpPr>
              <a:spLocks/>
            </p:cNvSpPr>
            <p:nvPr/>
          </p:nvSpPr>
          <p:spPr bwMode="auto">
            <a:xfrm>
              <a:off x="4643526" y="3845068"/>
              <a:ext cx="31336" cy="78339"/>
            </a:xfrm>
            <a:custGeom>
              <a:avLst/>
              <a:gdLst>
                <a:gd name="T0" fmla="*/ 8 w 10"/>
                <a:gd name="T1" fmla="*/ 25 h 25"/>
                <a:gd name="T2" fmla="*/ 0 w 10"/>
                <a:gd name="T3" fmla="*/ 2 h 25"/>
                <a:gd name="T4" fmla="*/ 5 w 10"/>
                <a:gd name="T5" fmla="*/ 0 h 25"/>
                <a:gd name="T6" fmla="*/ 10 w 10"/>
                <a:gd name="T7" fmla="*/ 25 h 25"/>
                <a:gd name="T8" fmla="*/ 8 w 10"/>
                <a:gd name="T9" fmla="*/ 25 h 25"/>
              </a:gdLst>
              <a:ahLst/>
              <a:cxnLst>
                <a:cxn ang="0">
                  <a:pos x="T0" y="T1"/>
                </a:cxn>
                <a:cxn ang="0">
                  <a:pos x="T2" y="T3"/>
                </a:cxn>
                <a:cxn ang="0">
                  <a:pos x="T4" y="T5"/>
                </a:cxn>
                <a:cxn ang="0">
                  <a:pos x="T6" y="T7"/>
                </a:cxn>
                <a:cxn ang="0">
                  <a:pos x="T8" y="T9"/>
                </a:cxn>
              </a:cxnLst>
              <a:rect l="0" t="0" r="r" b="b"/>
              <a:pathLst>
                <a:path w="10" h="25">
                  <a:moveTo>
                    <a:pt x="8" y="25"/>
                  </a:moveTo>
                  <a:lnTo>
                    <a:pt x="0" y="2"/>
                  </a:lnTo>
                  <a:lnTo>
                    <a:pt x="5" y="0"/>
                  </a:lnTo>
                  <a:lnTo>
                    <a:pt x="10" y="25"/>
                  </a:lnTo>
                  <a:lnTo>
                    <a:pt x="8" y="2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79" name="Freeform 177"/>
            <p:cNvSpPr>
              <a:spLocks/>
            </p:cNvSpPr>
            <p:nvPr/>
          </p:nvSpPr>
          <p:spPr bwMode="auto">
            <a:xfrm>
              <a:off x="4674862" y="3782396"/>
              <a:ext cx="25069" cy="68939"/>
            </a:xfrm>
            <a:custGeom>
              <a:avLst/>
              <a:gdLst>
                <a:gd name="T0" fmla="*/ 5 w 8"/>
                <a:gd name="T1" fmla="*/ 22 h 22"/>
                <a:gd name="T2" fmla="*/ 0 w 8"/>
                <a:gd name="T3" fmla="*/ 2 h 22"/>
                <a:gd name="T4" fmla="*/ 3 w 8"/>
                <a:gd name="T5" fmla="*/ 0 h 22"/>
                <a:gd name="T6" fmla="*/ 8 w 8"/>
                <a:gd name="T7" fmla="*/ 20 h 22"/>
                <a:gd name="T8" fmla="*/ 5 w 8"/>
                <a:gd name="T9" fmla="*/ 22 h 22"/>
              </a:gdLst>
              <a:ahLst/>
              <a:cxnLst>
                <a:cxn ang="0">
                  <a:pos x="T0" y="T1"/>
                </a:cxn>
                <a:cxn ang="0">
                  <a:pos x="T2" y="T3"/>
                </a:cxn>
                <a:cxn ang="0">
                  <a:pos x="T4" y="T5"/>
                </a:cxn>
                <a:cxn ang="0">
                  <a:pos x="T6" y="T7"/>
                </a:cxn>
                <a:cxn ang="0">
                  <a:pos x="T8" y="T9"/>
                </a:cxn>
              </a:cxnLst>
              <a:rect l="0" t="0" r="r" b="b"/>
              <a:pathLst>
                <a:path w="8" h="22">
                  <a:moveTo>
                    <a:pt x="5" y="22"/>
                  </a:moveTo>
                  <a:lnTo>
                    <a:pt x="0" y="2"/>
                  </a:lnTo>
                  <a:lnTo>
                    <a:pt x="3" y="0"/>
                  </a:lnTo>
                  <a:lnTo>
                    <a:pt x="8" y="20"/>
                  </a:lnTo>
                  <a:lnTo>
                    <a:pt x="5"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0" name="Freeform 178"/>
            <p:cNvSpPr>
              <a:spLocks/>
            </p:cNvSpPr>
            <p:nvPr/>
          </p:nvSpPr>
          <p:spPr bwMode="auto">
            <a:xfrm>
              <a:off x="4753203" y="3782396"/>
              <a:ext cx="40738" cy="68939"/>
            </a:xfrm>
            <a:custGeom>
              <a:avLst/>
              <a:gdLst>
                <a:gd name="T0" fmla="*/ 8 w 13"/>
                <a:gd name="T1" fmla="*/ 22 h 22"/>
                <a:gd name="T2" fmla="*/ 0 w 13"/>
                <a:gd name="T3" fmla="*/ 0 h 22"/>
                <a:gd name="T4" fmla="*/ 3 w 13"/>
                <a:gd name="T5" fmla="*/ 0 h 22"/>
                <a:gd name="T6" fmla="*/ 13 w 13"/>
                <a:gd name="T7" fmla="*/ 20 h 22"/>
                <a:gd name="T8" fmla="*/ 8 w 13"/>
                <a:gd name="T9" fmla="*/ 22 h 22"/>
              </a:gdLst>
              <a:ahLst/>
              <a:cxnLst>
                <a:cxn ang="0">
                  <a:pos x="T0" y="T1"/>
                </a:cxn>
                <a:cxn ang="0">
                  <a:pos x="T2" y="T3"/>
                </a:cxn>
                <a:cxn ang="0">
                  <a:pos x="T4" y="T5"/>
                </a:cxn>
                <a:cxn ang="0">
                  <a:pos x="T6" y="T7"/>
                </a:cxn>
                <a:cxn ang="0">
                  <a:pos x="T8" y="T9"/>
                </a:cxn>
              </a:cxnLst>
              <a:rect l="0" t="0" r="r" b="b"/>
              <a:pathLst>
                <a:path w="13" h="22">
                  <a:moveTo>
                    <a:pt x="8" y="22"/>
                  </a:moveTo>
                  <a:lnTo>
                    <a:pt x="0" y="0"/>
                  </a:lnTo>
                  <a:lnTo>
                    <a:pt x="3" y="0"/>
                  </a:lnTo>
                  <a:lnTo>
                    <a:pt x="13" y="20"/>
                  </a:lnTo>
                  <a:lnTo>
                    <a:pt x="8" y="2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1" name="Freeform 80"/>
            <p:cNvSpPr>
              <a:spLocks/>
            </p:cNvSpPr>
            <p:nvPr/>
          </p:nvSpPr>
          <p:spPr bwMode="auto">
            <a:xfrm>
              <a:off x="4618455" y="3337427"/>
              <a:ext cx="641895" cy="1187634"/>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2" name="Rectangle 81"/>
            <p:cNvSpPr>
              <a:spLocks noChangeArrowheads="1"/>
            </p:cNvSpPr>
            <p:nvPr/>
          </p:nvSpPr>
          <p:spPr bwMode="auto">
            <a:xfrm>
              <a:off x="4668593"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3" name="Rectangle 82"/>
            <p:cNvSpPr>
              <a:spLocks noChangeArrowheads="1"/>
            </p:cNvSpPr>
            <p:nvPr/>
          </p:nvSpPr>
          <p:spPr bwMode="auto">
            <a:xfrm>
              <a:off x="4797071" y="3572448"/>
              <a:ext cx="115944"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4" name="Rectangle 83"/>
            <p:cNvSpPr>
              <a:spLocks noChangeArrowheads="1"/>
            </p:cNvSpPr>
            <p:nvPr/>
          </p:nvSpPr>
          <p:spPr bwMode="auto">
            <a:xfrm>
              <a:off x="4925548" y="3572448"/>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5" name="Rectangle 84"/>
            <p:cNvSpPr>
              <a:spLocks noChangeArrowheads="1"/>
            </p:cNvSpPr>
            <p:nvPr/>
          </p:nvSpPr>
          <p:spPr bwMode="auto">
            <a:xfrm>
              <a:off x="5054026" y="3572448"/>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6" name="Rectangle 85"/>
            <p:cNvSpPr>
              <a:spLocks noChangeArrowheads="1"/>
            </p:cNvSpPr>
            <p:nvPr/>
          </p:nvSpPr>
          <p:spPr bwMode="auto">
            <a:xfrm>
              <a:off x="4668593" y="3945345"/>
              <a:ext cx="244421" cy="23502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7" name="Rectangle 86"/>
            <p:cNvSpPr>
              <a:spLocks noChangeArrowheads="1"/>
            </p:cNvSpPr>
            <p:nvPr/>
          </p:nvSpPr>
          <p:spPr bwMode="auto">
            <a:xfrm>
              <a:off x="4668593" y="3697792"/>
              <a:ext cx="498243" cy="23502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8" name="Rectangle 87"/>
            <p:cNvSpPr>
              <a:spLocks noChangeArrowheads="1"/>
            </p:cNvSpPr>
            <p:nvPr/>
          </p:nvSpPr>
          <p:spPr bwMode="auto">
            <a:xfrm>
              <a:off x="4925548" y="3945345"/>
              <a:ext cx="115944" cy="115944"/>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89" name="Rectangle 88"/>
            <p:cNvSpPr>
              <a:spLocks noChangeArrowheads="1"/>
            </p:cNvSpPr>
            <p:nvPr/>
          </p:nvSpPr>
          <p:spPr bwMode="auto">
            <a:xfrm>
              <a:off x="5054026" y="3945345"/>
              <a:ext cx="112809" cy="1159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0" name="Rectangle 89"/>
            <p:cNvSpPr>
              <a:spLocks noChangeArrowheads="1"/>
            </p:cNvSpPr>
            <p:nvPr/>
          </p:nvSpPr>
          <p:spPr bwMode="auto">
            <a:xfrm>
              <a:off x="4925548" y="4067556"/>
              <a:ext cx="115944" cy="1128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1" name="Rectangle 90"/>
            <p:cNvSpPr>
              <a:spLocks noChangeArrowheads="1"/>
            </p:cNvSpPr>
            <p:nvPr/>
          </p:nvSpPr>
          <p:spPr bwMode="auto">
            <a:xfrm>
              <a:off x="5054026" y="4067556"/>
              <a:ext cx="112809" cy="11280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2" name="Rectangle 91"/>
            <p:cNvSpPr>
              <a:spLocks noChangeArrowheads="1"/>
            </p:cNvSpPr>
            <p:nvPr/>
          </p:nvSpPr>
          <p:spPr bwMode="auto">
            <a:xfrm>
              <a:off x="5054026" y="4315109"/>
              <a:ext cx="112809" cy="6580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3" name="Rectangle 92"/>
            <p:cNvSpPr>
              <a:spLocks noChangeArrowheads="1"/>
            </p:cNvSpPr>
            <p:nvPr/>
          </p:nvSpPr>
          <p:spPr bwMode="auto">
            <a:xfrm>
              <a:off x="4797071" y="4302575"/>
              <a:ext cx="244421" cy="7834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4" name="Rectangle 93"/>
            <p:cNvSpPr>
              <a:spLocks noChangeArrowheads="1"/>
            </p:cNvSpPr>
            <p:nvPr/>
          </p:nvSpPr>
          <p:spPr bwMode="auto">
            <a:xfrm>
              <a:off x="4668593" y="4315109"/>
              <a:ext cx="115944" cy="6580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5" name="Rectangle 94"/>
            <p:cNvSpPr>
              <a:spLocks noChangeArrowheads="1"/>
            </p:cNvSpPr>
            <p:nvPr/>
          </p:nvSpPr>
          <p:spPr bwMode="auto">
            <a:xfrm>
              <a:off x="4668593" y="4192900"/>
              <a:ext cx="115944" cy="109677"/>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6" name="Rectangle 95"/>
            <p:cNvSpPr>
              <a:spLocks noChangeArrowheads="1"/>
            </p:cNvSpPr>
            <p:nvPr/>
          </p:nvSpPr>
          <p:spPr bwMode="auto">
            <a:xfrm>
              <a:off x="4797071" y="4192900"/>
              <a:ext cx="244421" cy="10967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7" name="Rectangle 96"/>
            <p:cNvSpPr>
              <a:spLocks noChangeArrowheads="1"/>
            </p:cNvSpPr>
            <p:nvPr/>
          </p:nvSpPr>
          <p:spPr bwMode="auto">
            <a:xfrm>
              <a:off x="5054026" y="4192900"/>
              <a:ext cx="112809" cy="10967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8" name="Freeform 97"/>
            <p:cNvSpPr>
              <a:spLocks/>
            </p:cNvSpPr>
            <p:nvPr/>
          </p:nvSpPr>
          <p:spPr bwMode="auto">
            <a:xfrm>
              <a:off x="4709330" y="4446720"/>
              <a:ext cx="18802" cy="28203"/>
            </a:xfrm>
            <a:custGeom>
              <a:avLst/>
              <a:gdLst>
                <a:gd name="T0" fmla="*/ 6 w 6"/>
                <a:gd name="T1" fmla="*/ 9 h 9"/>
                <a:gd name="T2" fmla="*/ 0 w 6"/>
                <a:gd name="T3" fmla="*/ 4 h 9"/>
                <a:gd name="T4" fmla="*/ 6 w 6"/>
                <a:gd name="T5" fmla="*/ 0 h 9"/>
              </a:gdLst>
              <a:ahLst/>
              <a:cxnLst>
                <a:cxn ang="0">
                  <a:pos x="T0" y="T1"/>
                </a:cxn>
                <a:cxn ang="0">
                  <a:pos x="T2" y="T3"/>
                </a:cxn>
                <a:cxn ang="0">
                  <a:pos x="T4" y="T5"/>
                </a:cxn>
              </a:cxnLst>
              <a:rect l="0" t="0" r="r" b="b"/>
              <a:pathLst>
                <a:path w="6" h="9">
                  <a:moveTo>
                    <a:pt x="6" y="9"/>
                  </a:moveTo>
                  <a:lnTo>
                    <a:pt x="0" y="4"/>
                  </a:lnTo>
                  <a:lnTo>
                    <a:pt x="6" y="0"/>
                  </a:lnTo>
                </a:path>
              </a:pathLst>
            </a:cu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99" name="Line 93"/>
            <p:cNvSpPr>
              <a:spLocks noChangeShapeType="1"/>
            </p:cNvSpPr>
            <p:nvPr/>
          </p:nvSpPr>
          <p:spPr bwMode="auto">
            <a:xfrm>
              <a:off x="4709330" y="4459255"/>
              <a:ext cx="31336" cy="0"/>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0" name="Oval 99"/>
            <p:cNvSpPr>
              <a:spLocks noChangeArrowheads="1"/>
            </p:cNvSpPr>
            <p:nvPr/>
          </p:nvSpPr>
          <p:spPr bwMode="auto">
            <a:xfrm>
              <a:off x="5097896" y="4446720"/>
              <a:ext cx="25069" cy="25069"/>
            </a:xfrm>
            <a:prstGeom prst="ellipse">
              <a:avLst/>
            </a:prstGeom>
            <a:noFill/>
            <a:ln w="3175"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1" name="Line 95"/>
            <p:cNvSpPr>
              <a:spLocks noChangeShapeType="1"/>
            </p:cNvSpPr>
            <p:nvPr/>
          </p:nvSpPr>
          <p:spPr bwMode="auto">
            <a:xfrm flipH="1">
              <a:off x="5091629" y="4465522"/>
              <a:ext cx="12534" cy="9402"/>
            </a:xfrm>
            <a:prstGeom prst="line">
              <a:avLst/>
            </a:prstGeom>
            <a:noFill/>
            <a:ln w="3175"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2" name="Freeform 101"/>
            <p:cNvSpPr>
              <a:spLocks/>
            </p:cNvSpPr>
            <p:nvPr/>
          </p:nvSpPr>
          <p:spPr bwMode="auto">
            <a:xfrm>
              <a:off x="4913013" y="4440453"/>
              <a:ext cx="25069" cy="18802"/>
            </a:xfrm>
            <a:custGeom>
              <a:avLst/>
              <a:gdLst>
                <a:gd name="T0" fmla="*/ 0 w 8"/>
                <a:gd name="T1" fmla="*/ 6 h 6"/>
                <a:gd name="T2" fmla="*/ 8 w 8"/>
                <a:gd name="T3" fmla="*/ 6 h 6"/>
                <a:gd name="T4" fmla="*/ 8 w 8"/>
                <a:gd name="T5" fmla="*/ 0 h 6"/>
                <a:gd name="T6" fmla="*/ 0 w 8"/>
                <a:gd name="T7" fmla="*/ 2 h 6"/>
                <a:gd name="T8" fmla="*/ 0 w 8"/>
                <a:gd name="T9" fmla="*/ 6 h 6"/>
              </a:gdLst>
              <a:ahLst/>
              <a:cxnLst>
                <a:cxn ang="0">
                  <a:pos x="T0" y="T1"/>
                </a:cxn>
                <a:cxn ang="0">
                  <a:pos x="T2" y="T3"/>
                </a:cxn>
                <a:cxn ang="0">
                  <a:pos x="T4" y="T5"/>
                </a:cxn>
                <a:cxn ang="0">
                  <a:pos x="T6" y="T7"/>
                </a:cxn>
                <a:cxn ang="0">
                  <a:pos x="T8" y="T9"/>
                </a:cxn>
              </a:cxnLst>
              <a:rect l="0" t="0" r="r" b="b"/>
              <a:pathLst>
                <a:path w="8" h="6">
                  <a:moveTo>
                    <a:pt x="0" y="6"/>
                  </a:moveTo>
                  <a:lnTo>
                    <a:pt x="8" y="6"/>
                  </a:lnTo>
                  <a:lnTo>
                    <a:pt x="8" y="0"/>
                  </a:lnTo>
                  <a:lnTo>
                    <a:pt x="0" y="2"/>
                  </a:lnTo>
                  <a:lnTo>
                    <a:pt x="0" y="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3" name="Rectangle 102"/>
            <p:cNvSpPr>
              <a:spLocks noChangeArrowheads="1"/>
            </p:cNvSpPr>
            <p:nvPr/>
          </p:nvSpPr>
          <p:spPr bwMode="auto">
            <a:xfrm>
              <a:off x="4900479" y="4446720"/>
              <a:ext cx="12534" cy="125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4" name="Rectangle 103"/>
            <p:cNvSpPr>
              <a:spLocks noChangeArrowheads="1"/>
            </p:cNvSpPr>
            <p:nvPr/>
          </p:nvSpPr>
          <p:spPr bwMode="auto">
            <a:xfrm>
              <a:off x="4913013" y="4459255"/>
              <a:ext cx="25069"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5" name="Rectangle 104"/>
            <p:cNvSpPr>
              <a:spLocks noChangeArrowheads="1"/>
            </p:cNvSpPr>
            <p:nvPr/>
          </p:nvSpPr>
          <p:spPr bwMode="auto">
            <a:xfrm>
              <a:off x="4900479" y="4459255"/>
              <a:ext cx="12534" cy="1566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6" name="Rectangle 105"/>
            <p:cNvSpPr>
              <a:spLocks noChangeArrowheads="1"/>
            </p:cNvSpPr>
            <p:nvPr/>
          </p:nvSpPr>
          <p:spPr bwMode="auto">
            <a:xfrm>
              <a:off x="5188770" y="4224236"/>
              <a:ext cx="37603" cy="137878"/>
            </a:xfrm>
            <a:prstGeom prst="rect">
              <a:avLst/>
            </a:prstGeom>
            <a:solidFill>
              <a:srgbClr val="3C3C3C"/>
            </a:solidFill>
            <a:ln>
              <a:noFill/>
            </a:ln>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7" name="Freeform 106"/>
            <p:cNvSpPr>
              <a:spLocks/>
            </p:cNvSpPr>
            <p:nvPr/>
          </p:nvSpPr>
          <p:spPr bwMode="auto">
            <a:xfrm>
              <a:off x="4853476" y="3396967"/>
              <a:ext cx="141013" cy="18802"/>
            </a:xfrm>
            <a:custGeom>
              <a:avLst/>
              <a:gdLst>
                <a:gd name="T0" fmla="*/ 23 w 23"/>
                <a:gd name="T1" fmla="*/ 2 h 3"/>
                <a:gd name="T2" fmla="*/ 22 w 23"/>
                <a:gd name="T3" fmla="*/ 3 h 3"/>
                <a:gd name="T4" fmla="*/ 2 w 23"/>
                <a:gd name="T5" fmla="*/ 3 h 3"/>
                <a:gd name="T6" fmla="*/ 0 w 23"/>
                <a:gd name="T7" fmla="*/ 2 h 3"/>
                <a:gd name="T8" fmla="*/ 0 w 23"/>
                <a:gd name="T9" fmla="*/ 2 h 3"/>
                <a:gd name="T10" fmla="*/ 2 w 23"/>
                <a:gd name="T11" fmla="*/ 0 h 3"/>
                <a:gd name="T12" fmla="*/ 22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3" y="3"/>
                    <a:pt x="22" y="3"/>
                  </a:cubicBezTo>
                  <a:cubicBezTo>
                    <a:pt x="2" y="3"/>
                    <a:pt x="2" y="3"/>
                    <a:pt x="2" y="3"/>
                  </a:cubicBezTo>
                  <a:cubicBezTo>
                    <a:pt x="1" y="3"/>
                    <a:pt x="0" y="3"/>
                    <a:pt x="0" y="2"/>
                  </a:cubicBezTo>
                  <a:cubicBezTo>
                    <a:pt x="0" y="2"/>
                    <a:pt x="0" y="2"/>
                    <a:pt x="0" y="2"/>
                  </a:cubicBezTo>
                  <a:cubicBezTo>
                    <a:pt x="0" y="1"/>
                    <a:pt x="1" y="0"/>
                    <a:pt x="2" y="0"/>
                  </a:cubicBezTo>
                  <a:cubicBezTo>
                    <a:pt x="22" y="0"/>
                    <a:pt x="22" y="0"/>
                    <a:pt x="22" y="0"/>
                  </a:cubicBezTo>
                  <a:cubicBezTo>
                    <a:pt x="23"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8" name="Rectangle 107"/>
            <p:cNvSpPr>
              <a:spLocks noChangeArrowheads="1"/>
            </p:cNvSpPr>
            <p:nvPr/>
          </p:nvSpPr>
          <p:spPr bwMode="auto">
            <a:xfrm>
              <a:off x="4681127" y="3487840"/>
              <a:ext cx="3135"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09" name="Rectangle 108"/>
            <p:cNvSpPr>
              <a:spLocks noChangeArrowheads="1"/>
            </p:cNvSpPr>
            <p:nvPr/>
          </p:nvSpPr>
          <p:spPr bwMode="auto">
            <a:xfrm>
              <a:off x="4674860" y="3494107"/>
              <a:ext cx="6267" cy="188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0" name="Rectangle 109"/>
            <p:cNvSpPr>
              <a:spLocks noChangeArrowheads="1"/>
            </p:cNvSpPr>
            <p:nvPr/>
          </p:nvSpPr>
          <p:spPr bwMode="auto">
            <a:xfrm>
              <a:off x="4668593"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1" name="Rectangle 110"/>
            <p:cNvSpPr>
              <a:spLocks noChangeArrowheads="1"/>
            </p:cNvSpPr>
            <p:nvPr/>
          </p:nvSpPr>
          <p:spPr bwMode="auto">
            <a:xfrm>
              <a:off x="4662325" y="3500374"/>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2" name="Rectangle 111"/>
            <p:cNvSpPr>
              <a:spLocks noChangeArrowheads="1"/>
            </p:cNvSpPr>
            <p:nvPr/>
          </p:nvSpPr>
          <p:spPr bwMode="auto">
            <a:xfrm>
              <a:off x="4656058" y="3506641"/>
              <a:ext cx="6267" cy="6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3" name="Rectangle 112"/>
            <p:cNvSpPr>
              <a:spLocks noChangeArrowheads="1"/>
            </p:cNvSpPr>
            <p:nvPr/>
          </p:nvSpPr>
          <p:spPr bwMode="auto">
            <a:xfrm>
              <a:off x="5085362" y="3487840"/>
              <a:ext cx="18802" cy="250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sp>
          <p:nvSpPr>
            <p:cNvPr id="114" name="Rectangle 113"/>
            <p:cNvSpPr>
              <a:spLocks noChangeArrowheads="1"/>
            </p:cNvSpPr>
            <p:nvPr/>
          </p:nvSpPr>
          <p:spPr bwMode="auto">
            <a:xfrm>
              <a:off x="5066560" y="3494107"/>
              <a:ext cx="6267" cy="1253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47" tIns="44774" rIns="89547" bIns="44774" numCol="1" anchor="t" anchorCtr="0" compatLnSpc="1">
              <a:prstTxWarp prst="textNoShape">
                <a:avLst/>
              </a:prstTxWarp>
            </a:bodyPr>
            <a:lstStyle/>
            <a:p>
              <a:pPr defTabSz="913369"/>
              <a:endParaRPr lang="en-US" sz="1762">
                <a:solidFill>
                  <a:schemeClr val="tx1">
                    <a:lumMod val="50000"/>
                    <a:lumOff val="50000"/>
                  </a:schemeClr>
                </a:solidFill>
              </a:endParaRPr>
            </a:p>
          </p:txBody>
        </p:sp>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10161" b="7690"/>
            <a:stretch/>
          </p:blipFill>
          <p:spPr>
            <a:xfrm>
              <a:off x="4663119" y="3572286"/>
              <a:ext cx="558496" cy="814895"/>
            </a:xfrm>
            <a:prstGeom prst="rect">
              <a:avLst/>
            </a:prstGeom>
          </p:spPr>
        </p:pic>
      </p:grpSp>
    </p:spTree>
    <p:extLst>
      <p:ext uri="{BB962C8B-B14F-4D97-AF65-F5344CB8AC3E}">
        <p14:creationId xmlns:p14="http://schemas.microsoft.com/office/powerpoint/2010/main" val="190292237"/>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3" presetClass="path" presetSubtype="0" decel="100000" fill="hold" grpId="1" nodeType="withEffect">
                                  <p:stCondLst>
                                    <p:cond delay="0"/>
                                  </p:stCondLst>
                                  <p:childTnLst>
                                    <p:animMotion origin="layout" path="M -0.02409 -3.33333E-6 L 8.33333E-7 -3.33333E-6 " pathEditMode="relative" rAng="0" ptsTypes="AA">
                                      <p:cBhvr>
                                        <p:cTn id="9" dur="1000" fill="hold"/>
                                        <p:tgtEl>
                                          <p:spTgt spid="5"/>
                                        </p:tgtEl>
                                        <p:attrNameLst>
                                          <p:attrName>ppt_x</p:attrName>
                                          <p:attrName>ppt_y</p:attrName>
                                        </p:attrNameLst>
                                      </p:cBhvr>
                                      <p:rCtr x="119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par>
                                <p:cTn id="13" presetID="63" presetClass="path" presetSubtype="0" decel="100000" fill="hold" grpId="1" nodeType="withEffect">
                                  <p:stCondLst>
                                    <p:cond delay="0"/>
                                  </p:stCondLst>
                                  <p:childTnLst>
                                    <p:animMotion origin="layout" path="M -0.02408 -4.81481E-6 L 5E-6 -4.81481E-6 " pathEditMode="relative" rAng="0" ptsTypes="AA">
                                      <p:cBhvr>
                                        <p:cTn id="14" dur="1000" fill="hold"/>
                                        <p:tgtEl>
                                          <p:spTgt spid="6"/>
                                        </p:tgtEl>
                                        <p:attrNameLst>
                                          <p:attrName>ppt_x</p:attrName>
                                          <p:attrName>ppt_y</p:attrName>
                                        </p:attrNameLst>
                                      </p:cBhvr>
                                      <p:rCtr x="119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par>
                                <p:cTn id="18" presetID="63" presetClass="path" presetSubtype="0" decel="100000" fill="hold" grpId="1" nodeType="withEffect">
                                  <p:stCondLst>
                                    <p:cond delay="0"/>
                                  </p:stCondLst>
                                  <p:childTnLst>
                                    <p:animMotion origin="layout" path="M -0.02409 -3.33333E-6 L -2.29167E-6 -3.33333E-6 " pathEditMode="relative" rAng="0" ptsTypes="AA">
                                      <p:cBhvr>
                                        <p:cTn id="19" dur="1000" fill="hold"/>
                                        <p:tgtEl>
                                          <p:spTgt spid="7"/>
                                        </p:tgtEl>
                                        <p:attrNameLst>
                                          <p:attrName>ppt_x</p:attrName>
                                          <p:attrName>ppt_y</p:attrName>
                                        </p:attrNameLst>
                                      </p:cBhvr>
                                      <p:rCtr x="1198" y="0"/>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barn(inVertical)">
                                      <p:cBhvr>
                                        <p:cTn id="2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Feedback</a:t>
            </a:r>
            <a:endParaRPr lang="en-US" dirty="0"/>
          </a:p>
        </p:txBody>
      </p:sp>
      <p:sp>
        <p:nvSpPr>
          <p:cNvPr id="22" name="Content Placeholder 21"/>
          <p:cNvSpPr>
            <a:spLocks noGrp="1"/>
          </p:cNvSpPr>
          <p:nvPr>
            <p:ph sz="quarter" idx="4294967295"/>
          </p:nvPr>
        </p:nvSpPr>
        <p:spPr>
          <a:xfrm>
            <a:off x="7788275" y="1371600"/>
            <a:ext cx="4400550" cy="4953000"/>
          </a:xfrm>
        </p:spPr>
        <p:txBody>
          <a:bodyPr/>
          <a:lstStyle/>
          <a:p>
            <a:pPr marL="0" indent="0">
              <a:buNone/>
            </a:pPr>
            <a:r>
              <a:rPr lang="en-US" dirty="0" err="1">
                <a:solidFill>
                  <a:schemeClr val="tx1">
                    <a:lumMod val="50000"/>
                    <a:lumOff val="50000"/>
                  </a:schemeClr>
                </a:solidFill>
              </a:rPr>
              <a:t>UserVoice</a:t>
            </a:r>
            <a:r>
              <a:rPr lang="en-US" dirty="0">
                <a:solidFill>
                  <a:schemeClr val="tx1">
                    <a:lumMod val="50000"/>
                    <a:lumOff val="50000"/>
                  </a:schemeClr>
                </a:solidFill>
              </a:rPr>
              <a:t/>
            </a:r>
            <a:br>
              <a:rPr lang="en-US" dirty="0">
                <a:solidFill>
                  <a:schemeClr val="tx1">
                    <a:lumMod val="50000"/>
                    <a:lumOff val="50000"/>
                  </a:schemeClr>
                </a:solidFill>
              </a:rPr>
            </a:br>
            <a:r>
              <a:rPr lang="en-US" sz="2399" dirty="0">
                <a:solidFill>
                  <a:schemeClr val="tx1">
                    <a:lumMod val="50000"/>
                    <a:lumOff val="50000"/>
                  </a:schemeClr>
                </a:solidFill>
                <a:latin typeface="Segoe UI" panose="020B0502040204020203" pitchFamily="34" charset="0"/>
                <a:cs typeface="Segoe UI" panose="020B0502040204020203" pitchFamily="34" charset="0"/>
              </a:rPr>
              <a:t>Provide suggestions of what you want in future versions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2"/>
              </a:rPr>
              <a:t>http://officespdev.uservoice.com/</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dirty="0">
              <a:solidFill>
                <a:schemeClr val="tx1">
                  <a:lumMod val="50000"/>
                  <a:lumOff val="50000"/>
                </a:schemeClr>
              </a:solidFill>
            </a:endParaRPr>
          </a:p>
          <a:p>
            <a:endParaRPr lang="en-US" dirty="0">
              <a:solidFill>
                <a:schemeClr val="tx1">
                  <a:lumMod val="50000"/>
                  <a:lumOff val="50000"/>
                </a:schemeClr>
              </a:solidFill>
            </a:endParaRPr>
          </a:p>
          <a:p>
            <a:endParaRPr lang="en-GB" dirty="0">
              <a:solidFill>
                <a:schemeClr val="tx1">
                  <a:lumMod val="50000"/>
                  <a:lumOff val="50000"/>
                </a:schemeClr>
              </a:solidFill>
            </a:endParaRPr>
          </a:p>
        </p:txBody>
      </p:sp>
      <p:sp>
        <p:nvSpPr>
          <p:cNvPr id="2" name="Text Placeholder 1"/>
          <p:cNvSpPr>
            <a:spLocks noGrp="1"/>
          </p:cNvSpPr>
          <p:nvPr>
            <p:ph sz="half" idx="4294967295"/>
          </p:nvPr>
        </p:nvSpPr>
        <p:spPr>
          <a:xfrm>
            <a:off x="1454516" y="1371600"/>
            <a:ext cx="4686300" cy="4953000"/>
          </a:xfrm>
        </p:spPr>
        <p:txBody>
          <a:bodyPr>
            <a:normAutofit/>
          </a:bodyPr>
          <a:lstStyle/>
          <a:p>
            <a:pPr marL="0" indent="0">
              <a:buNone/>
            </a:pPr>
            <a:r>
              <a:rPr lang="en-US" b="0" dirty="0" smtClean="0">
                <a:solidFill>
                  <a:schemeClr val="tx1">
                    <a:lumMod val="50000"/>
                    <a:lumOff val="50000"/>
                  </a:schemeClr>
                </a:solidFill>
                <a:latin typeface="Segoe UI" panose="020B0502040204020203" pitchFamily="34" charset="0"/>
                <a:cs typeface="Segoe UI" panose="020B0502040204020203" pitchFamily="34" charset="0"/>
              </a:rPr>
              <a:t>Office 365 Network</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Share you best practices and join conversations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3"/>
              </a:rPr>
              <a:t>https://www.yammer.com/itpronetwork</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endParaRPr lang="en-US" sz="1899" dirty="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en-US" b="0" dirty="0" err="1" smtClean="0">
                <a:solidFill>
                  <a:schemeClr val="tx1">
                    <a:lumMod val="50000"/>
                    <a:lumOff val="50000"/>
                  </a:schemeClr>
                </a:solidFill>
                <a:latin typeface="Segoe UI" panose="020B0502040204020203" pitchFamily="34" charset="0"/>
                <a:cs typeface="Segoe UI" panose="020B0502040204020203" pitchFamily="34" charset="0"/>
              </a:rPr>
              <a:t>Stackoverflow</a:t>
            </a:r>
            <a:r>
              <a:rPr lang="en-US" b="0" dirty="0" smtClean="0">
                <a:solidFill>
                  <a:schemeClr val="tx1">
                    <a:lumMod val="50000"/>
                    <a:lumOff val="50000"/>
                  </a:schemeClr>
                </a:solidFill>
                <a:latin typeface="Segoe UI" panose="020B0502040204020203" pitchFamily="34" charset="0"/>
                <a:cs typeface="Segoe UI" panose="020B0502040204020203" pitchFamily="34" charset="0"/>
              </a:rPr>
              <a:t/>
            </a:r>
            <a:br>
              <a:rPr lang="en-US" b="0" dirty="0" smtClean="0">
                <a:solidFill>
                  <a:schemeClr val="tx1">
                    <a:lumMod val="50000"/>
                    <a:lumOff val="50000"/>
                  </a:schemeClr>
                </a:solidFill>
                <a:latin typeface="Segoe UI" panose="020B0502040204020203" pitchFamily="34" charset="0"/>
                <a:cs typeface="Segoe UI" panose="020B0502040204020203" pitchFamily="34" charset="0"/>
              </a:rPr>
            </a:br>
            <a:r>
              <a:rPr lang="en-US" sz="2399" dirty="0">
                <a:solidFill>
                  <a:schemeClr val="tx1">
                    <a:lumMod val="50000"/>
                    <a:lumOff val="50000"/>
                  </a:schemeClr>
                </a:solidFill>
                <a:latin typeface="Segoe UI" panose="020B0502040204020203" pitchFamily="34" charset="0"/>
                <a:cs typeface="Segoe UI" panose="020B0502040204020203" pitchFamily="34" charset="0"/>
              </a:rPr>
              <a:t>Ask deep technical questions to a world-wide set of developers</a:t>
            </a:r>
          </a:p>
          <a:p>
            <a:pPr marL="0" indent="0">
              <a:buNone/>
            </a:pPr>
            <a:r>
              <a:rPr lang="en-US" sz="1999" dirty="0">
                <a:solidFill>
                  <a:schemeClr val="tx1">
                    <a:lumMod val="50000"/>
                    <a:lumOff val="50000"/>
                  </a:schemeClr>
                </a:solidFill>
                <a:latin typeface="Segoe UI" panose="020B0502040204020203" pitchFamily="34" charset="0"/>
                <a:cs typeface="Segoe UI" panose="020B0502040204020203" pitchFamily="34" charset="0"/>
                <a:hlinkClick r:id="rId4"/>
              </a:rPr>
              <a:t>http://stackoverflow.com/questions/tagged/ms-office</a:t>
            </a:r>
            <a:r>
              <a:rPr lang="en-US" sz="1999" dirty="0">
                <a:solidFill>
                  <a:schemeClr val="tx1">
                    <a:lumMod val="50000"/>
                    <a:lumOff val="50000"/>
                  </a:schemeClr>
                </a:solidFill>
                <a:latin typeface="Segoe UI" panose="020B0502040204020203" pitchFamily="34" charset="0"/>
                <a:cs typeface="Segoe UI" panose="020B0502040204020203" pitchFamily="34" charset="0"/>
              </a:rPr>
              <a:t> </a:t>
            </a:r>
          </a:p>
          <a:p>
            <a:endParaRPr lang="en-US" b="0" dirty="0" smtClean="0">
              <a:solidFill>
                <a:schemeClr val="tx1">
                  <a:lumMod val="50000"/>
                  <a:lumOff val="50000"/>
                </a:schemeClr>
              </a:solidFill>
              <a:latin typeface="Segoe UI" panose="020B0502040204020203" pitchFamily="34" charset="0"/>
              <a:cs typeface="Segoe UI" panose="020B0502040204020203" pitchFamily="34" charset="0"/>
            </a:endParaRPr>
          </a:p>
          <a:p>
            <a:endParaRPr lang="en-US" b="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5"/>
          <a:stretch>
            <a:fillRect/>
          </a:stretch>
        </p:blipFill>
        <p:spPr>
          <a:xfrm>
            <a:off x="395893" y="1871545"/>
            <a:ext cx="895121" cy="750524"/>
          </a:xfrm>
          <a:prstGeom prst="rect">
            <a:avLst/>
          </a:prstGeom>
        </p:spPr>
      </p:pic>
      <p:pic>
        <p:nvPicPr>
          <p:cNvPr id="4" name="Picture 3"/>
          <p:cNvPicPr>
            <a:picLocks noChangeAspect="1"/>
          </p:cNvPicPr>
          <p:nvPr/>
        </p:nvPicPr>
        <p:blipFill rotWithShape="1">
          <a:blip r:embed="rId6"/>
          <a:srcRect r="79756"/>
          <a:stretch/>
        </p:blipFill>
        <p:spPr>
          <a:xfrm>
            <a:off x="528292" y="3998715"/>
            <a:ext cx="630323" cy="836296"/>
          </a:xfrm>
          <a:prstGeom prst="rect">
            <a:avLst/>
          </a:prstGeom>
        </p:spPr>
      </p:pic>
      <p:sp>
        <p:nvSpPr>
          <p:cNvPr id="11" name="Text Placeholder 1"/>
          <p:cNvSpPr txBox="1">
            <a:spLocks/>
          </p:cNvSpPr>
          <p:nvPr/>
        </p:nvSpPr>
        <p:spPr>
          <a:xfrm>
            <a:off x="7510261" y="1234696"/>
            <a:ext cx="4676114" cy="5337018"/>
          </a:xfrm>
          <a:prstGeom prst="rect">
            <a:avLst/>
          </a:prstGeom>
        </p:spPr>
        <p:txBody>
          <a:bodyPr/>
          <a:lstStyle>
            <a:lvl1pPr indent="0" defTabSz="914088">
              <a:spcBef>
                <a:spcPts val="588"/>
              </a:spcBef>
              <a:spcAft>
                <a:spcPts val="588"/>
              </a:spcAft>
              <a:buFont typeface="Arial" pitchFamily="34" charset="0"/>
              <a:buNone/>
              <a:defRPr sz="2800" b="0" kern="0" baseline="0">
                <a:latin typeface="Segoe UI" panose="020B0502040204020203" pitchFamily="34" charset="0"/>
                <a:ea typeface="Segoe UI Light" panose="020B0502040204020203" pitchFamily="34" charset="0"/>
                <a:cs typeface="Segoe UI" panose="020B0502040204020203" pitchFamily="34" charset="0"/>
              </a:defRPr>
            </a:lvl1pPr>
            <a:lvl2pPr marL="28006" indent="0" defTabSz="914088">
              <a:spcBef>
                <a:spcPts val="300"/>
              </a:spcBef>
              <a:spcAft>
                <a:spcPts val="3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2pPr>
            <a:lvl3pPr marL="219386" indent="0" defTabSz="914088">
              <a:spcBef>
                <a:spcPts val="200"/>
              </a:spcBef>
              <a:spcAft>
                <a:spcPts val="200"/>
              </a:spcAft>
              <a:buFont typeface="Arial" pitchFamily="34" charset="0"/>
              <a:buNone/>
              <a:defRPr sz="1961" kern="0" baseline="0">
                <a:latin typeface="Segoe UI Light" panose="020B0502040204020203" pitchFamily="34" charset="0"/>
                <a:ea typeface="Segoe UI Light" panose="020B0502040204020203" pitchFamily="34" charset="0"/>
                <a:cs typeface="Segoe UI Light" panose="020B0502040204020203" pitchFamily="34" charset="0"/>
              </a:defRPr>
            </a:lvl3pPr>
            <a:lvl4pPr marL="466779"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4pPr>
            <a:lvl5pPr marL="725061" indent="0" defTabSz="914088">
              <a:spcBef>
                <a:spcPct val="20000"/>
              </a:spcBef>
              <a:buFont typeface="Arial" pitchFamily="34" charset="0"/>
              <a:buNone/>
              <a:defRPr sz="1765" kern="0" baseline="0">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defTabSz="914088">
              <a:spcBef>
                <a:spcPct val="20000"/>
              </a:spcBef>
              <a:buFont typeface="Arial" pitchFamily="34" charset="0"/>
              <a:buChar char="•"/>
              <a:defRPr sz="2000"/>
            </a:lvl6pPr>
            <a:lvl7pPr marL="2970789" indent="-228522" defTabSz="914088">
              <a:spcBef>
                <a:spcPct val="20000"/>
              </a:spcBef>
              <a:buFont typeface="Arial" pitchFamily="34" charset="0"/>
              <a:buChar char="•"/>
              <a:defRPr sz="2000"/>
            </a:lvl7pPr>
            <a:lvl8pPr marL="3427833" indent="-228522" defTabSz="914088">
              <a:spcBef>
                <a:spcPct val="20000"/>
              </a:spcBef>
              <a:buFont typeface="Arial" pitchFamily="34" charset="0"/>
              <a:buChar char="•"/>
              <a:defRPr sz="2000"/>
            </a:lvl8pPr>
            <a:lvl9pPr marL="3884878" indent="-228522" defTabSz="914088">
              <a:spcBef>
                <a:spcPct val="20000"/>
              </a:spcBef>
              <a:buFont typeface="Arial" pitchFamily="34" charset="0"/>
              <a:buChar char="•"/>
              <a:defRPr sz="2000"/>
            </a:lvl9pPr>
          </a:lstStyle>
          <a:p>
            <a:endParaRPr lang="en-US" sz="2799"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4319" y="1720337"/>
            <a:ext cx="937803" cy="901732"/>
          </a:xfrm>
          <a:prstGeom prst="rect">
            <a:avLst/>
          </a:prstGeom>
        </p:spPr>
      </p:pic>
    </p:spTree>
    <p:extLst>
      <p:ext uri="{BB962C8B-B14F-4D97-AF65-F5344CB8AC3E}">
        <p14:creationId xmlns:p14="http://schemas.microsoft.com/office/powerpoint/2010/main" val="252427685"/>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520700"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2015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5781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5548" y="895300"/>
            <a:ext cx="11303059" cy="200154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defTabSz="913201" fontAlgn="base">
              <a:spcBef>
                <a:spcPct val="0"/>
              </a:spcBef>
              <a:spcAft>
                <a:spcPct val="0"/>
              </a:spcAft>
            </a:pPr>
            <a:endParaRPr lang="en-US" sz="1763"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945" y="1276976"/>
            <a:ext cx="3787662" cy="1553646"/>
          </a:xfrm>
          <a:prstGeom prst="rect">
            <a:avLst/>
          </a:prstGeom>
        </p:spPr>
      </p:pic>
      <p:sp>
        <p:nvSpPr>
          <p:cNvPr id="9" name="Title 8"/>
          <p:cNvSpPr>
            <a:spLocks noGrp="1"/>
          </p:cNvSpPr>
          <p:nvPr>
            <p:ph type="title"/>
          </p:nvPr>
        </p:nvSpPr>
        <p:spPr/>
        <p:txBody>
          <a:bodyPr/>
          <a:lstStyle/>
          <a:p>
            <a:r>
              <a:rPr lang="en-US" smtClean="0"/>
              <a:t>Vision</a:t>
            </a:r>
            <a:endParaRPr lang="en-US" dirty="0"/>
          </a:p>
        </p:txBody>
      </p:sp>
      <p:grpSp>
        <p:nvGrpSpPr>
          <p:cNvPr id="357" name="Group 356"/>
          <p:cNvGrpSpPr/>
          <p:nvPr/>
        </p:nvGrpSpPr>
        <p:grpSpPr>
          <a:xfrm>
            <a:off x="288621" y="1173602"/>
            <a:ext cx="3693748" cy="1486831"/>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583" tIns="44791" rIns="89583" bIns="44791" numCol="1" anchor="t" anchorCtr="0" compatLnSpc="1">
                <a:prstTxWarp prst="textNoShape">
                  <a:avLst/>
                </a:prstTxWarp>
                <a:noAutofit/>
              </a:bodyPr>
              <a:lstStyle/>
              <a:p>
                <a:pPr defTabSz="913643"/>
                <a:endParaRPr lang="en-US" sz="1763">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cxnSp>
            <p:nvCxnSpPr>
              <p:cNvPr id="397" name="Straight Connector 396"/>
              <p:cNvCxnSpPr/>
              <p:nvPr/>
            </p:nvCxnSpPr>
            <p:spPr>
              <a:xfrm>
                <a:off x="3366983" y="625545"/>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grpSp>
        <p:nvGrpSpPr>
          <p:cNvPr id="439" name="Group 438"/>
          <p:cNvGrpSpPr/>
          <p:nvPr/>
        </p:nvGrpSpPr>
        <p:grpSpPr>
          <a:xfrm>
            <a:off x="5274455" y="1290752"/>
            <a:ext cx="1790146" cy="1526765"/>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07" name="Rectangle 506"/>
              <p:cNvSpPr/>
              <p:nvPr/>
            </p:nvSpPr>
            <p:spPr bwMode="auto">
              <a:xfrm>
                <a:off x="6657420" y="-401045"/>
                <a:ext cx="639762" cy="1486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461" name="Rectangle 460"/>
            <p:cNvSpPr/>
            <p:nvPr/>
          </p:nvSpPr>
          <p:spPr bwMode="auto">
            <a:xfrm>
              <a:off x="6669082" y="1645386"/>
              <a:ext cx="469545" cy="88305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895640"/>
                <a:endParaRPr lang="en-US" sz="1763">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766924"/>
              <a:ext cx="948506" cy="779167"/>
              <a:chOff x="5444705" y="1851916"/>
              <a:chExt cx="948506" cy="779167"/>
            </a:xfrm>
          </p:grpSpPr>
          <p:sp>
            <p:nvSpPr>
              <p:cNvPr id="466" name="Rectangle 465"/>
              <p:cNvSpPr/>
              <p:nvPr/>
            </p:nvSpPr>
            <p:spPr bwMode="auto">
              <a:xfrm>
                <a:off x="5444705" y="1851916"/>
                <a:ext cx="438767" cy="77916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6764" y="2051041"/>
            <a:ext cx="309834" cy="610556"/>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a:solidFill>
              <a:schemeClr val="bg1">
                <a:lumMod val="85000"/>
              </a:schemeClr>
            </a:solidFill>
            <a:ln>
              <a:noFill/>
              <a:headEnd type="none" w="med" len="med"/>
              <a:tailEnd type="none" w="med" len="med"/>
            </a:ln>
            <a:effectLst/>
          </p:spPr>
        </p:pic>
        <p:grpSp>
          <p:nvGrpSpPr>
            <p:cNvPr id="360" name="Group 359"/>
            <p:cNvGrpSpPr/>
            <p:nvPr/>
          </p:nvGrpSpPr>
          <p:grpSpPr>
            <a:xfrm>
              <a:off x="2444126" y="2215023"/>
              <a:ext cx="267711" cy="420984"/>
              <a:chOff x="2442960" y="2215023"/>
              <a:chExt cx="267711" cy="420984"/>
            </a:xfrm>
          </p:grpSpPr>
          <p:sp>
            <p:nvSpPr>
              <p:cNvPr id="361" name="Rectangle 360"/>
              <p:cNvSpPr/>
              <p:nvPr/>
            </p:nvSpPr>
            <p:spPr bwMode="auto">
              <a:xfrm>
                <a:off x="2442960" y="2215023"/>
                <a:ext cx="267711" cy="420984"/>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sp>
        <p:nvSpPr>
          <p:cNvPr id="516" name="Rectangle 515"/>
          <p:cNvSpPr/>
          <p:nvPr/>
        </p:nvSpPr>
        <p:spPr bwMode="auto">
          <a:xfrm>
            <a:off x="460547"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60547"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60547"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2275" y="3990997"/>
            <a:ext cx="992537" cy="361250"/>
            <a:chOff x="683707" y="4085194"/>
            <a:chExt cx="1013112" cy="368739"/>
          </a:xfrm>
        </p:grpSpPr>
        <p:sp>
          <p:nvSpPr>
            <p:cNvPr id="520" name="TextBox 519"/>
            <p:cNvSpPr txBox="1"/>
            <p:nvPr/>
          </p:nvSpPr>
          <p:spPr>
            <a:xfrm>
              <a:off x="1132043" y="4154025"/>
              <a:ext cx="564776" cy="193746"/>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sp>
        <p:nvSpPr>
          <p:cNvPr id="523" name="Freeform 9"/>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4" name="Freeform 10"/>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5" name="Freeform 11"/>
          <p:cNvSpPr>
            <a:spLocks/>
          </p:cNvSpPr>
          <p:nvPr/>
        </p:nvSpPr>
        <p:spPr bwMode="auto">
          <a:xfrm>
            <a:off x="736826" y="5317885"/>
            <a:ext cx="216076" cy="128025"/>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6" name="Freeform 12"/>
          <p:cNvSpPr>
            <a:spLocks/>
          </p:cNvSpPr>
          <p:nvPr/>
        </p:nvSpPr>
        <p:spPr bwMode="auto">
          <a:xfrm>
            <a:off x="672275" y="5269538"/>
            <a:ext cx="214725" cy="16394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7" name="Freeform 13"/>
          <p:cNvSpPr>
            <a:spLocks noEditPoints="1"/>
          </p:cNvSpPr>
          <p:nvPr/>
        </p:nvSpPr>
        <p:spPr bwMode="auto">
          <a:xfrm>
            <a:off x="995847" y="5301139"/>
            <a:ext cx="121272" cy="135048"/>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8" name="Freeform 14"/>
          <p:cNvSpPr>
            <a:spLocks/>
          </p:cNvSpPr>
          <p:nvPr/>
        </p:nvSpPr>
        <p:spPr bwMode="auto">
          <a:xfrm>
            <a:off x="1136297" y="5338682"/>
            <a:ext cx="76166" cy="94803"/>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29" name="Freeform 15"/>
          <p:cNvSpPr>
            <a:spLocks noEditPoints="1"/>
          </p:cNvSpPr>
          <p:nvPr/>
        </p:nvSpPr>
        <p:spPr bwMode="auto">
          <a:xfrm>
            <a:off x="1229209" y="5338681"/>
            <a:ext cx="79678" cy="97505"/>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0" name="Freeform 16"/>
          <p:cNvSpPr>
            <a:spLocks noEditPoints="1"/>
          </p:cNvSpPr>
          <p:nvPr/>
        </p:nvSpPr>
        <p:spPr bwMode="auto">
          <a:xfrm>
            <a:off x="1328063" y="5303840"/>
            <a:ext cx="103716" cy="129645"/>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1" name="Freeform 17"/>
          <p:cNvSpPr>
            <a:spLocks/>
          </p:cNvSpPr>
          <p:nvPr/>
        </p:nvSpPr>
        <p:spPr bwMode="auto">
          <a:xfrm>
            <a:off x="1450146" y="5339223"/>
            <a:ext cx="48617" cy="94263"/>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2" name="Freeform 18"/>
          <p:cNvSpPr>
            <a:spLocks noEditPoints="1"/>
          </p:cNvSpPr>
          <p:nvPr/>
        </p:nvSpPr>
        <p:spPr bwMode="auto">
          <a:xfrm>
            <a:off x="1507676" y="5297898"/>
            <a:ext cx="19987" cy="135588"/>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3" name="Freeform 19"/>
          <p:cNvSpPr>
            <a:spLocks/>
          </p:cNvSpPr>
          <p:nvPr/>
        </p:nvSpPr>
        <p:spPr bwMode="auto">
          <a:xfrm>
            <a:off x="1536575" y="5340572"/>
            <a:ext cx="85620" cy="92913"/>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4" name="Freeform 20"/>
          <p:cNvSpPr>
            <a:spLocks noEditPoints="1"/>
          </p:cNvSpPr>
          <p:nvPr/>
        </p:nvSpPr>
        <p:spPr bwMode="auto">
          <a:xfrm>
            <a:off x="1626787" y="5338681"/>
            <a:ext cx="79948" cy="97505"/>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35" name="Group 32"/>
          <p:cNvGrpSpPr>
            <a:grpSpLocks noChangeAspect="1"/>
          </p:cNvGrpSpPr>
          <p:nvPr/>
        </p:nvGrpSpPr>
        <p:grpSpPr bwMode="auto">
          <a:xfrm>
            <a:off x="672276" y="5564414"/>
            <a:ext cx="1088506" cy="350901"/>
            <a:chOff x="3382" y="2013"/>
            <a:chExt cx="912" cy="294"/>
          </a:xfrm>
          <a:solidFill>
            <a:schemeClr val="bg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55" name="Group 554"/>
          <p:cNvGrpSpPr/>
          <p:nvPr/>
        </p:nvGrpSpPr>
        <p:grpSpPr>
          <a:xfrm>
            <a:off x="2297209" y="5291866"/>
            <a:ext cx="1734372" cy="322293"/>
            <a:chOff x="3780357" y="9151926"/>
            <a:chExt cx="1910317" cy="392096"/>
          </a:xfrm>
        </p:grpSpPr>
        <p:sp>
          <p:nvSpPr>
            <p:cNvPr id="556" name="TextBox 555"/>
            <p:cNvSpPr txBox="1"/>
            <p:nvPr/>
          </p:nvSpPr>
          <p:spPr>
            <a:xfrm>
              <a:off x="4286127" y="9235524"/>
              <a:ext cx="1404547" cy="230920"/>
            </a:xfrm>
            <a:prstGeom prst="rect">
              <a:avLst/>
            </a:prstGeom>
            <a:noFill/>
          </p:spPr>
          <p:txBody>
            <a:bodyPr wrap="square" lIns="0" tIns="0" rIns="0" bIns="0" rtlCol="0">
              <a:spAutoFit/>
            </a:bodyPr>
            <a:lstStyle/>
            <a:p>
              <a:pPr defTabSz="913643">
                <a:lnSpc>
                  <a:spcPct val="90000"/>
                </a:lnSpc>
                <a:spcAft>
                  <a:spcPts val="588"/>
                </a:spcAft>
              </a:pPr>
              <a:r>
                <a:rPr lang="en-US" sz="1371"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7243" y="4470753"/>
            <a:ext cx="772904" cy="344184"/>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60" name="Group 559"/>
          <p:cNvGrpSpPr/>
          <p:nvPr/>
        </p:nvGrpSpPr>
        <p:grpSpPr>
          <a:xfrm>
            <a:off x="677243" y="4933442"/>
            <a:ext cx="218921" cy="217592"/>
            <a:chOff x="3802770" y="-2002971"/>
            <a:chExt cx="1532420" cy="1523121"/>
          </a:xfrm>
          <a:solidFill>
            <a:schemeClr val="bg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1763"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014745" y="4963343"/>
            <a:ext cx="607452" cy="162695"/>
          </a:xfrm>
          <a:prstGeom prst="rect">
            <a:avLst/>
          </a:prstGeom>
          <a:noFill/>
        </p:spPr>
        <p:txBody>
          <a:bodyPr wrap="square" lIns="0" tIns="0" rIns="0" bIns="0" rtlCol="0">
            <a:spAutoFit/>
          </a:bodyPr>
          <a:lstStyle/>
          <a:p>
            <a:pPr defTabSz="913643">
              <a:lnSpc>
                <a:spcPct val="90000"/>
              </a:lnSpc>
              <a:spcAft>
                <a:spcPts val="588"/>
              </a:spcAft>
            </a:pPr>
            <a:r>
              <a:rPr lang="en-US" sz="1175" spc="-29" dirty="0">
                <a:gradFill>
                  <a:gsLst>
                    <a:gs pos="2917">
                      <a:srgbClr val="FFFFFF"/>
                    </a:gs>
                    <a:gs pos="30000">
                      <a:srgbClr val="FFFFFF"/>
                    </a:gs>
                  </a:gsLst>
                  <a:lin ang="5400000" scaled="0"/>
                </a:gradFill>
              </a:rPr>
              <a:t>My Apps</a:t>
            </a:r>
          </a:p>
        </p:txBody>
      </p:sp>
      <p:sp>
        <p:nvSpPr>
          <p:cNvPr id="574" name="Freeform 39"/>
          <p:cNvSpPr>
            <a:spLocks noChangeAspect="1" noEditPoints="1"/>
          </p:cNvSpPr>
          <p:nvPr/>
        </p:nvSpPr>
        <p:spPr bwMode="auto">
          <a:xfrm>
            <a:off x="671229" y="6033822"/>
            <a:ext cx="1050167" cy="359794"/>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5" name="Freeform 35"/>
          <p:cNvSpPr>
            <a:spLocks noChangeAspect="1" noEditPoints="1"/>
          </p:cNvSpPr>
          <p:nvPr/>
        </p:nvSpPr>
        <p:spPr bwMode="auto">
          <a:xfrm>
            <a:off x="2297209" y="3990996"/>
            <a:ext cx="1294936" cy="362264"/>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nvGrpSpPr>
          <p:cNvPr id="576" name="Group 53"/>
          <p:cNvGrpSpPr>
            <a:grpSpLocks noChangeAspect="1"/>
          </p:cNvGrpSpPr>
          <p:nvPr/>
        </p:nvGrpSpPr>
        <p:grpSpPr bwMode="auto">
          <a:xfrm>
            <a:off x="2297210" y="4427037"/>
            <a:ext cx="939732" cy="359381"/>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grpSp>
        <p:nvGrpSpPr>
          <p:cNvPr id="595" name="Group 140"/>
          <p:cNvGrpSpPr>
            <a:grpSpLocks noChangeAspect="1"/>
          </p:cNvGrpSpPr>
          <p:nvPr/>
        </p:nvGrpSpPr>
        <p:grpSpPr bwMode="auto">
          <a:xfrm>
            <a:off x="2297208" y="4860195"/>
            <a:ext cx="1262173" cy="357893"/>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11" name="Freeform 33"/>
          <p:cNvSpPr>
            <a:spLocks noChangeAspect="1" noEditPoints="1"/>
          </p:cNvSpPr>
          <p:nvPr/>
        </p:nvSpPr>
        <p:spPr bwMode="auto">
          <a:xfrm>
            <a:off x="2297210" y="5687937"/>
            <a:ext cx="820487" cy="34012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7208" y="6101843"/>
            <a:ext cx="1037158" cy="250522"/>
          </a:xfrm>
          <a:prstGeom prst="rect">
            <a:avLst/>
          </a:prstGeom>
        </p:spPr>
      </p:pic>
      <p:sp>
        <p:nvSpPr>
          <p:cNvPr id="614" name="Rectangle 613"/>
          <p:cNvSpPr/>
          <p:nvPr/>
        </p:nvSpPr>
        <p:spPr bwMode="auto">
          <a:xfrm>
            <a:off x="4233456"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3456"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615" name="Rectangle 614"/>
          <p:cNvSpPr/>
          <p:nvPr/>
        </p:nvSpPr>
        <p:spPr bwMode="auto">
          <a:xfrm>
            <a:off x="4233456" y="3811326"/>
            <a:ext cx="3732094" cy="2749705"/>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18" name="Freeform 5"/>
          <p:cNvSpPr>
            <a:spLocks noEditPoints="1"/>
          </p:cNvSpPr>
          <p:nvPr/>
        </p:nvSpPr>
        <p:spPr bwMode="auto">
          <a:xfrm>
            <a:off x="5458706" y="4990212"/>
            <a:ext cx="407288" cy="376674"/>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959">
              <a:solidFill>
                <a:srgbClr val="FFFFFF"/>
              </a:solidFill>
            </a:endParaRPr>
          </a:p>
        </p:txBody>
      </p:sp>
      <p:sp>
        <p:nvSpPr>
          <p:cNvPr id="620" name="TextBox 619"/>
          <p:cNvSpPr txBox="1"/>
          <p:nvPr/>
        </p:nvSpPr>
        <p:spPr>
          <a:xfrm>
            <a:off x="4398847" y="4532598"/>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Users and </a:t>
            </a:r>
            <a:br>
              <a:rPr lang="en-US" sz="1175" dirty="0">
                <a:gradFill>
                  <a:gsLst>
                    <a:gs pos="2917">
                      <a:srgbClr val="FFFFFF"/>
                    </a:gs>
                    <a:gs pos="30000">
                      <a:srgbClr val="FFFFFF"/>
                    </a:gs>
                  </a:gsLst>
                  <a:lin ang="5400000" scaled="0"/>
                </a:gradFill>
              </a:rPr>
            </a:br>
            <a:r>
              <a:rPr lang="en-US" sz="1175" dirty="0">
                <a:gradFill>
                  <a:gsLst>
                    <a:gs pos="2917">
                      <a:srgbClr val="FFFFFF"/>
                    </a:gs>
                    <a:gs pos="30000">
                      <a:srgbClr val="FFFFFF"/>
                    </a:gs>
                  </a:gsLst>
                  <a:lin ang="5400000" scaled="0"/>
                </a:gradFill>
              </a:rPr>
              <a:t>groups</a:t>
            </a:r>
          </a:p>
        </p:txBody>
      </p:sp>
      <p:sp>
        <p:nvSpPr>
          <p:cNvPr id="621" name="TextBox 620"/>
          <p:cNvSpPr txBox="1"/>
          <p:nvPr/>
        </p:nvSpPr>
        <p:spPr>
          <a:xfrm>
            <a:off x="5264584"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Files</a:t>
            </a:r>
          </a:p>
        </p:txBody>
      </p:sp>
      <p:sp>
        <p:nvSpPr>
          <p:cNvPr id="622" name="TextBox 621"/>
          <p:cNvSpPr txBox="1"/>
          <p:nvPr/>
        </p:nvSpPr>
        <p:spPr>
          <a:xfrm>
            <a:off x="6145442"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Mail</a:t>
            </a:r>
          </a:p>
        </p:txBody>
      </p:sp>
      <p:sp>
        <p:nvSpPr>
          <p:cNvPr id="623" name="TextBox 622"/>
          <p:cNvSpPr txBox="1"/>
          <p:nvPr/>
        </p:nvSpPr>
        <p:spPr>
          <a:xfrm>
            <a:off x="7051661" y="4532598"/>
            <a:ext cx="795532" cy="306093"/>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3643"/>
            <a:r>
              <a:rPr lang="en-US" sz="1175" dirty="0">
                <a:gradFill>
                  <a:gsLst>
                    <a:gs pos="2917">
                      <a:srgbClr val="FFFFFF"/>
                    </a:gs>
                    <a:gs pos="30000">
                      <a:srgbClr val="FFFFFF"/>
                    </a:gs>
                  </a:gsLst>
                  <a:lin ang="5400000" scaled="0"/>
                </a:gradFill>
              </a:rPr>
              <a:t>Calendar</a:t>
            </a:r>
          </a:p>
        </p:txBody>
      </p:sp>
      <p:sp>
        <p:nvSpPr>
          <p:cNvPr id="624" name="TextBox 623"/>
          <p:cNvSpPr txBox="1"/>
          <p:nvPr/>
        </p:nvSpPr>
        <p:spPr>
          <a:xfrm>
            <a:off x="4398847"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Contacts</a:t>
            </a:r>
          </a:p>
        </p:txBody>
      </p:sp>
      <p:sp>
        <p:nvSpPr>
          <p:cNvPr id="625" name="TextBox 624"/>
          <p:cNvSpPr txBox="1"/>
          <p:nvPr/>
        </p:nvSpPr>
        <p:spPr>
          <a:xfrm>
            <a:off x="4977107" y="5483835"/>
            <a:ext cx="1370488"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Office Graph</a:t>
            </a:r>
          </a:p>
        </p:txBody>
      </p:sp>
      <p:sp>
        <p:nvSpPr>
          <p:cNvPr id="626" name="TextBox 625"/>
          <p:cNvSpPr txBox="1"/>
          <p:nvPr/>
        </p:nvSpPr>
        <p:spPr>
          <a:xfrm>
            <a:off x="7051661" y="5483835"/>
            <a:ext cx="795532"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Documents</a:t>
            </a:r>
          </a:p>
        </p:txBody>
      </p:sp>
      <p:sp>
        <p:nvSpPr>
          <p:cNvPr id="627" name="TextBox 626"/>
          <p:cNvSpPr txBox="1"/>
          <p:nvPr/>
        </p:nvSpPr>
        <p:spPr>
          <a:xfrm>
            <a:off x="6075374" y="5483835"/>
            <a:ext cx="935669" cy="306093"/>
          </a:xfrm>
          <a:prstGeom prst="rect">
            <a:avLst/>
          </a:prstGeom>
          <a:noFill/>
        </p:spPr>
        <p:txBody>
          <a:bodyPr wrap="square" lIns="0" tIns="0" rIns="0" bIns="0" rtlCol="0">
            <a:noAutofit/>
          </a:bodyPr>
          <a:lstStyle/>
          <a:p>
            <a:pPr algn="ctr" defTabSz="913643">
              <a:lnSpc>
                <a:spcPct val="90000"/>
              </a:lnSpc>
              <a:spcAft>
                <a:spcPts val="588"/>
              </a:spcAft>
            </a:pPr>
            <a:r>
              <a:rPr lang="en-US" sz="1175"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334069" y="5793474"/>
            <a:ext cx="437002" cy="459054"/>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29" name="Freeform 5"/>
          <p:cNvSpPr>
            <a:spLocks noChangeAspect="1" noEditPoints="1"/>
          </p:cNvSpPr>
          <p:nvPr/>
        </p:nvSpPr>
        <p:spPr bwMode="auto">
          <a:xfrm>
            <a:off x="5558469" y="5793475"/>
            <a:ext cx="415952" cy="406795"/>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bg1"/>
          </a:solidFill>
          <a:ln>
            <a:noFill/>
          </a:ln>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98055" y="5849463"/>
            <a:ext cx="394455" cy="343353"/>
          </a:xfrm>
          <a:prstGeom prst="rect">
            <a:avLst/>
          </a:prstGeom>
        </p:spPr>
      </p:pic>
      <p:grpSp>
        <p:nvGrpSpPr>
          <p:cNvPr id="631" name="Group 8"/>
          <p:cNvGrpSpPr>
            <a:grpSpLocks noChangeAspect="1"/>
          </p:cNvGrpSpPr>
          <p:nvPr/>
        </p:nvGrpSpPr>
        <p:grpSpPr bwMode="auto">
          <a:xfrm>
            <a:off x="7195693" y="4974450"/>
            <a:ext cx="507469" cy="392436"/>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2" name="Freeform 14"/>
          <p:cNvSpPr>
            <a:spLocks noEditPoints="1"/>
          </p:cNvSpPr>
          <p:nvPr/>
        </p:nvSpPr>
        <p:spPr bwMode="auto">
          <a:xfrm>
            <a:off x="6322361" y="4848863"/>
            <a:ext cx="441694" cy="518024"/>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bg1"/>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3" name="TextBox 632"/>
          <p:cNvSpPr txBox="1"/>
          <p:nvPr/>
        </p:nvSpPr>
        <p:spPr>
          <a:xfrm>
            <a:off x="4351094"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523893" y="5793822"/>
            <a:ext cx="545438" cy="393946"/>
            <a:chOff x="889" y="17"/>
            <a:chExt cx="6056" cy="4374"/>
          </a:xfrm>
          <a:solidFill>
            <a:schemeClr val="bg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
        <p:nvSpPr>
          <p:cNvPr id="635" name="TextBox 634"/>
          <p:cNvSpPr txBox="1"/>
          <p:nvPr/>
        </p:nvSpPr>
        <p:spPr>
          <a:xfrm>
            <a:off x="5264583"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Lync</a:t>
            </a:r>
          </a:p>
        </p:txBody>
      </p:sp>
      <p:sp>
        <p:nvSpPr>
          <p:cNvPr id="636" name="TextBox 635"/>
          <p:cNvSpPr txBox="1"/>
          <p:nvPr/>
        </p:nvSpPr>
        <p:spPr>
          <a:xfrm>
            <a:off x="610106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OneNote</a:t>
            </a:r>
          </a:p>
        </p:txBody>
      </p:sp>
      <p:sp>
        <p:nvSpPr>
          <p:cNvPr id="637" name="TextBox 636"/>
          <p:cNvSpPr txBox="1"/>
          <p:nvPr/>
        </p:nvSpPr>
        <p:spPr>
          <a:xfrm>
            <a:off x="6956156" y="6280234"/>
            <a:ext cx="891036" cy="306093"/>
          </a:xfrm>
          <a:prstGeom prst="rect">
            <a:avLst/>
          </a:prstGeom>
          <a:noFill/>
        </p:spPr>
        <p:txBody>
          <a:bodyPr wrap="square" lIns="0" tIns="0" rIns="0" bIns="0" rtlCol="0">
            <a:noAutofit/>
          </a:bodyPr>
          <a:lstStyle/>
          <a:p>
            <a:pPr algn="ctr" defTabSz="913643">
              <a:lnSpc>
                <a:spcPct val="90000"/>
              </a:lnSpc>
              <a:spcAft>
                <a:spcPts val="588"/>
              </a:spcAft>
            </a:pPr>
            <a:r>
              <a:rPr lang="en-US" sz="1175" dirty="0">
                <a:gradFill>
                  <a:gsLst>
                    <a:gs pos="2917">
                      <a:srgbClr val="FFFFFF"/>
                    </a:gs>
                    <a:gs pos="30000">
                      <a:srgbClr val="FFFFFF"/>
                    </a:gs>
                  </a:gsLst>
                  <a:lin ang="5400000" scaled="0"/>
                </a:gradFill>
              </a:rPr>
              <a:t>Yammer</a:t>
            </a:r>
          </a:p>
        </p:txBody>
      </p:sp>
      <p:sp>
        <p:nvSpPr>
          <p:cNvPr id="646" name="Freeform 5"/>
          <p:cNvSpPr>
            <a:spLocks noChangeAspect="1" noEditPoints="1"/>
          </p:cNvSpPr>
          <p:nvPr/>
        </p:nvSpPr>
        <p:spPr bwMode="auto">
          <a:xfrm>
            <a:off x="5511951" y="4003738"/>
            <a:ext cx="301849" cy="401213"/>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568859" y="4015206"/>
            <a:ext cx="455507" cy="377305"/>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327727" y="4049366"/>
            <a:ext cx="418554" cy="308984"/>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74" tIns="44768" rIns="0" bIns="44768" numCol="1" spcCol="0" rtlCol="0" fromWordArt="0" anchor="ctr" anchorCtr="0" forceAA="0" compatLnSpc="1">
            <a:prstTxWarp prst="textNoShape">
              <a:avLst/>
            </a:prstTxWarp>
            <a:noAutofit/>
          </a:bodyPr>
          <a:lstStyle/>
          <a:p>
            <a:pPr defTabSz="913020">
              <a:lnSpc>
                <a:spcPct val="90000"/>
              </a:lnSpc>
              <a:spcAft>
                <a:spcPts val="588"/>
              </a:spcAft>
            </a:pPr>
            <a:endParaRPr lang="en-US" sz="1369"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242283" y="4015206"/>
            <a:ext cx="418577" cy="39258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774" tIns="43886" rIns="87774" bIns="43886" numCol="1" anchor="t" anchorCtr="0" compatLnSpc="1">
            <a:prstTxWarp prst="textNoShape">
              <a:avLst/>
            </a:prstTxWarp>
          </a:bodyPr>
          <a:lstStyle/>
          <a:p>
            <a:pPr defTabSz="895029"/>
            <a:endParaRPr lang="en-US" sz="1762" dirty="0">
              <a:solidFill>
                <a:srgbClr val="FFFFFF"/>
              </a:solidFill>
            </a:endParaRPr>
          </a:p>
        </p:txBody>
      </p:sp>
      <p:sp>
        <p:nvSpPr>
          <p:cNvPr id="656" name="Freeform 5"/>
          <p:cNvSpPr>
            <a:spLocks noEditPoints="1"/>
          </p:cNvSpPr>
          <p:nvPr/>
        </p:nvSpPr>
        <p:spPr bwMode="auto">
          <a:xfrm>
            <a:off x="4656622" y="4952857"/>
            <a:ext cx="361199" cy="40504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solidFill>
          <a:ln>
            <a:noFill/>
          </a:ln>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sp>
        <p:nvSpPr>
          <p:cNvPr id="658" name="Rectangle 657"/>
          <p:cNvSpPr/>
          <p:nvPr/>
        </p:nvSpPr>
        <p:spPr bwMode="auto">
          <a:xfrm>
            <a:off x="8006365" y="2932603"/>
            <a:ext cx="3732094" cy="8787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endPar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6365" y="3811327"/>
            <a:ext cx="3732094" cy="274970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6365" y="2932603"/>
            <a:ext cx="3732094" cy="878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5" tIns="143334" rIns="179165" bIns="143334" numCol="1" spcCol="0" rtlCol="0" fromWordArt="0" anchor="ctr" anchorCtr="0" forceAA="0" compatLnSpc="1">
            <a:prstTxWarp prst="textNoShape">
              <a:avLst/>
            </a:prstTxWarp>
            <a:noAutofit/>
          </a:bodyPr>
          <a:lstStyle/>
          <a:p>
            <a:pPr defTabSz="913378" fontAlgn="base">
              <a:lnSpc>
                <a:spcPct val="90000"/>
              </a:lnSpc>
              <a:spcBef>
                <a:spcPct val="0"/>
              </a:spcBef>
              <a:spcAft>
                <a:spcPct val="0"/>
              </a:spcAft>
            </a:pP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59"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9146" y="4823996"/>
            <a:ext cx="533992" cy="266995"/>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0911" y="4838004"/>
            <a:ext cx="947166" cy="253745"/>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8220" y="4751809"/>
            <a:ext cx="318047" cy="403570"/>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6181" y="4759465"/>
            <a:ext cx="399160" cy="400867"/>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18419" y="5541042"/>
            <a:ext cx="999587" cy="333195"/>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4386" y="6011630"/>
            <a:ext cx="1074945" cy="404180"/>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4493" y="4035042"/>
            <a:ext cx="475189" cy="446793"/>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2663" y="4027497"/>
            <a:ext cx="491096" cy="433540"/>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5761" y="4006847"/>
            <a:ext cx="405896" cy="474839"/>
          </a:xfrm>
          <a:prstGeom prst="rect">
            <a:avLst/>
          </a:prstGeom>
          <a:noFill/>
          <a:ln>
            <a:noFill/>
          </a:ln>
          <a:effectLst/>
          <a:extLst/>
        </p:spPr>
      </p:pic>
      <p:grpSp>
        <p:nvGrpSpPr>
          <p:cNvPr id="673" name="Group 672"/>
          <p:cNvGrpSpPr/>
          <p:nvPr/>
        </p:nvGrpSpPr>
        <p:grpSpPr>
          <a:xfrm>
            <a:off x="9717784" y="4017847"/>
            <a:ext cx="420647" cy="474809"/>
            <a:chOff x="8757833" y="2461626"/>
            <a:chExt cx="522153" cy="589383"/>
          </a:xfrm>
          <a:solidFill>
            <a:schemeClr val="bg1"/>
          </a:solidFill>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r>
                <a:rPr lang="en-US" sz="1763"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89571" tIns="44784" rIns="89571" bIns="44784" numCol="1" anchor="t" anchorCtr="0" compatLnSpc="1">
              <a:prstTxWarp prst="textNoShape">
                <a:avLst/>
              </a:prstTxWarp>
            </a:bodyPr>
            <a:lstStyle/>
            <a:p>
              <a:pPr defTabSz="913469"/>
              <a:endParaRPr lang="en-US" sz="1763">
                <a:solidFill>
                  <a:srgbClr val="FFFFFF"/>
                </a:solidFill>
              </a:endParaRPr>
            </a:p>
          </p:txBody>
        </p:sp>
      </p:grpSp>
      <p:grpSp>
        <p:nvGrpSpPr>
          <p:cNvPr id="676" name="Group 25"/>
          <p:cNvGrpSpPr>
            <a:grpSpLocks noChangeAspect="1"/>
          </p:cNvGrpSpPr>
          <p:nvPr/>
        </p:nvGrpSpPr>
        <p:grpSpPr bwMode="auto">
          <a:xfrm>
            <a:off x="8208911" y="5634148"/>
            <a:ext cx="1547355" cy="187515"/>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5617" y="4052708"/>
            <a:ext cx="680884" cy="418044"/>
          </a:xfrm>
          <a:prstGeom prst="rect">
            <a:avLst/>
          </a:prstGeom>
        </p:spPr>
      </p:pic>
      <p:grpSp>
        <p:nvGrpSpPr>
          <p:cNvPr id="692" name="Group 691"/>
          <p:cNvGrpSpPr>
            <a:grpSpLocks noChangeAspect="1"/>
          </p:cNvGrpSpPr>
          <p:nvPr/>
        </p:nvGrpSpPr>
        <p:grpSpPr>
          <a:xfrm>
            <a:off x="8328124" y="4652215"/>
            <a:ext cx="393518" cy="555414"/>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3" tIns="44791" rIns="89583" bIns="44791" numCol="1" anchor="t" anchorCtr="0" compatLnSpc="1">
              <a:prstTxWarp prst="textNoShape">
                <a:avLst/>
              </a:prstTxWarp>
            </a:bodyPr>
            <a:lstStyle/>
            <a:p>
              <a:pPr defTabSz="913643"/>
              <a:endParaRPr lang="en-US" sz="1763">
                <a:solidFill>
                  <a:srgbClr val="FFFFFF"/>
                </a:solidFill>
              </a:endParaRPr>
            </a:p>
          </p:txBody>
        </p:sp>
      </p:grpSp>
    </p:spTree>
    <p:extLst>
      <p:ext uri="{BB962C8B-B14F-4D97-AF65-F5344CB8AC3E}">
        <p14:creationId xmlns:p14="http://schemas.microsoft.com/office/powerpoint/2010/main" val="3392797159"/>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Transforming your code</a:t>
            </a:r>
            <a:endParaRPr lang="en-US" dirty="0"/>
          </a:p>
        </p:txBody>
      </p:sp>
      <p:sp>
        <p:nvSpPr>
          <p:cNvPr id="4" name="Title 2"/>
          <p:cNvSpPr txBox="1">
            <a:spLocks/>
          </p:cNvSpPr>
          <p:nvPr/>
        </p:nvSpPr>
        <p:spPr>
          <a:xfrm>
            <a:off x="1357019" y="3741259"/>
            <a:ext cx="11650488"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312" dirty="0"/>
              <a:t>From farm solutions and full trust code…</a:t>
            </a:r>
          </a:p>
        </p:txBody>
      </p:sp>
      <p:sp>
        <p:nvSpPr>
          <p:cNvPr id="5" name="Title 2"/>
          <p:cNvSpPr txBox="1">
            <a:spLocks/>
          </p:cNvSpPr>
          <p:nvPr/>
        </p:nvSpPr>
        <p:spPr>
          <a:xfrm>
            <a:off x="6290861" y="4157613"/>
            <a:ext cx="5268016"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5293" b="1" dirty="0"/>
              <a:t>To app model…</a:t>
            </a:r>
          </a:p>
        </p:txBody>
      </p:sp>
    </p:spTree>
    <p:extLst>
      <p:ext uri="{BB962C8B-B14F-4D97-AF65-F5344CB8AC3E}">
        <p14:creationId xmlns:p14="http://schemas.microsoft.com/office/powerpoint/2010/main" val="1534904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does this mean in practice?”</a:t>
            </a:r>
            <a:endParaRPr lang="en-US" dirty="0"/>
          </a:p>
        </p:txBody>
      </p:sp>
      <p:sp>
        <p:nvSpPr>
          <p:cNvPr id="4" name="Title 2"/>
          <p:cNvSpPr txBox="1">
            <a:spLocks/>
          </p:cNvSpPr>
          <p:nvPr/>
        </p:nvSpPr>
        <p:spPr>
          <a:xfrm>
            <a:off x="3969590" y="3754742"/>
            <a:ext cx="7577975" cy="776315"/>
          </a:xfrm>
          <a:prstGeom prst="rect">
            <a:avLst/>
          </a:prstGeom>
          <a:noFill/>
        </p:spPr>
        <p:txBody>
          <a:bodyPr vert="horz" wrap="square" lIns="143391" tIns="89619" rIns="143391" bIns="89619"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87586">
                      <a:srgbClr val="FFFFFF"/>
                    </a:gs>
                    <a:gs pos="52000">
                      <a:srgbClr val="FFFFFF"/>
                    </a:gs>
                  </a:gsLst>
                  <a:lin ang="5400000" scaled="0"/>
                </a:gradFill>
                <a:effectLst/>
                <a:latin typeface="+mj-lt"/>
                <a:ea typeface="+mn-ea"/>
                <a:cs typeface="Segoe UI" pitchFamily="34" charset="0"/>
              </a:defRPr>
            </a:lvl1pPr>
          </a:lstStyle>
          <a:p>
            <a:r>
              <a:rPr lang="en-US" sz="4000" dirty="0" smtClean="0">
                <a:solidFill>
                  <a:schemeClr val="bg1"/>
                </a:solidFill>
              </a:rPr>
              <a:t>Rewrite your code to app model. </a:t>
            </a:r>
            <a:br>
              <a:rPr lang="en-US" sz="4000" dirty="0" smtClean="0">
                <a:solidFill>
                  <a:schemeClr val="bg1"/>
                </a:solidFill>
              </a:rPr>
            </a:br>
            <a:r>
              <a:rPr lang="en-US" sz="4000" dirty="0" smtClean="0">
                <a:solidFill>
                  <a:schemeClr val="bg1"/>
                </a:solidFill>
              </a:rPr>
              <a:t>There’s actually no migration or transformation as such, but you can reuse concepts and patterns </a:t>
            </a:r>
            <a:endParaRPr lang="en-US" sz="4000" dirty="0">
              <a:solidFill>
                <a:schemeClr val="bg1"/>
              </a:solidFill>
            </a:endParaRPr>
          </a:p>
        </p:txBody>
      </p:sp>
    </p:spTree>
    <p:extLst>
      <p:ext uri="{BB962C8B-B14F-4D97-AF65-F5344CB8AC3E}">
        <p14:creationId xmlns:p14="http://schemas.microsoft.com/office/powerpoint/2010/main" val="1347917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7198" dirty="0" smtClean="0"/>
              <a:t>“But I do want to do customizations using full trust code way!” </a:t>
            </a:r>
            <a:endParaRPr lang="en-GB" sz="7198" dirty="0"/>
          </a:p>
        </p:txBody>
      </p:sp>
      <p:sp>
        <p:nvSpPr>
          <p:cNvPr id="5" name="TextBox 4"/>
          <p:cNvSpPr txBox="1"/>
          <p:nvPr/>
        </p:nvSpPr>
        <p:spPr>
          <a:xfrm>
            <a:off x="3492028" y="3851685"/>
            <a:ext cx="8176099" cy="1384995"/>
          </a:xfrm>
          <a:prstGeom prst="rect">
            <a:avLst/>
          </a:prstGeom>
          <a:noFill/>
        </p:spPr>
        <p:txBody>
          <a:bodyPr wrap="square" rtlCol="0">
            <a:spAutoFit/>
          </a:bodyPr>
          <a:lstStyle/>
          <a:p>
            <a:r>
              <a:rPr lang="en-US" sz="2800" dirty="0" smtClean="0"/>
              <a:t>Feel free to do that in future as well. It comes down on the business and functional requirements, together with deployment roadmap.</a:t>
            </a:r>
          </a:p>
        </p:txBody>
      </p:sp>
    </p:spTree>
    <p:extLst>
      <p:ext uri="{BB962C8B-B14F-4D97-AF65-F5344CB8AC3E}">
        <p14:creationId xmlns:p14="http://schemas.microsoft.com/office/powerpoint/2010/main" val="3767619472"/>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DDA9FB17-E5E7-4414-8A13-502BEB78C63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09D8DA39404E429F006B3F94B6A56B" ma:contentTypeVersion="0" ma:contentTypeDescription="Create a new document." ma:contentTypeScope="" ma:versionID="63b151c6e72fe6cfcfe11e3b787e1d3d">
  <xsd:schema xmlns:xsd="http://www.w3.org/2001/XMLSchema" xmlns:xs="http://www.w3.org/2001/XMLSchema" xmlns:p="http://schemas.microsoft.com/office/2006/metadata/properties" targetNamespace="http://schemas.microsoft.com/office/2006/metadata/properties" ma:root="true" ma:fieldsID="e3f0b4ead09fc5ac33ce8381fa26e53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99E63BD4-356B-47A8-B9CB-423EDCAB02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Office365%20Template%20Orange</Template>
  <TotalTime>0</TotalTime>
  <Words>2909</Words>
  <Application>Microsoft Office PowerPoint</Application>
  <PresentationFormat>Custom</PresentationFormat>
  <Paragraphs>354</Paragraphs>
  <Slides>42</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Semibold</vt:lpstr>
      <vt:lpstr>Wingdings</vt:lpstr>
      <vt:lpstr>5-30055_Office Template 2012 - 16x9 - White Background</vt:lpstr>
      <vt:lpstr>5-30055_Office365 Template 2012 - 16x9 - Colored Accent Slides</vt:lpstr>
      <vt:lpstr>Latest learnings on transforming your SharePoint code from server side to client side</vt:lpstr>
      <vt:lpstr>PowerPoint Presentation</vt:lpstr>
      <vt:lpstr>Vesa Juvonen</vt:lpstr>
      <vt:lpstr>Agenda</vt:lpstr>
      <vt:lpstr>"The most strategic developer surface area for us is Office 365“  - Satya Nadella </vt:lpstr>
      <vt:lpstr>Vision</vt:lpstr>
      <vt:lpstr>Transforming your code</vt:lpstr>
      <vt:lpstr>“What does this mean in practice?”</vt:lpstr>
      <vt:lpstr>“But I do want to do customizations using full trust code way!” </vt:lpstr>
      <vt:lpstr>“Will Farm Solutions be supported with SharePoint Server 2016”</vt:lpstr>
      <vt:lpstr>“I saw a blog post in Internet saying that app model is dead”</vt:lpstr>
      <vt:lpstr>Introduction on the  model in Microsoft</vt:lpstr>
      <vt:lpstr>“Microsoft is coming up with recommendations without knowledge on what field needs”</vt:lpstr>
      <vt:lpstr>PowerPoint Presentation</vt:lpstr>
      <vt:lpstr>O365 Dev Patterns and Practices model</vt:lpstr>
      <vt:lpstr>Application Modernization: JDP Program</vt:lpstr>
      <vt:lpstr>Patterns and Practices training package</vt:lpstr>
      <vt:lpstr>Learnings</vt:lpstr>
      <vt:lpstr>Concentrate on functional requirements, not the technology</vt:lpstr>
      <vt:lpstr>“Will you ever support farm solutions in Office 365?” </vt:lpstr>
      <vt:lpstr>“Will you introduce new model for app model replacement in near future?” </vt:lpstr>
      <vt:lpstr>“I can’t do XYZ with app model?”</vt:lpstr>
      <vt:lpstr>You can actually do much more with provider hosted model than with typical farm solutions…</vt:lpstr>
      <vt:lpstr>Site provisioning and site configuration automation is the key!</vt:lpstr>
      <vt:lpstr>Demo - Hybrid provisioning from Azure</vt:lpstr>
      <vt:lpstr>PowerPoint Presentation</vt:lpstr>
      <vt:lpstr>Recommendations</vt:lpstr>
      <vt:lpstr>Sandbox solutions?</vt:lpstr>
      <vt:lpstr>“Wait? No feature framework?” </vt:lpstr>
      <vt:lpstr>“You do not brand Outlook or Word, why do you need to do branding on collaboration sites?”</vt:lpstr>
      <vt:lpstr>Example: Custom master page and case of an evolving suite bar… </vt:lpstr>
      <vt:lpstr>“But I have always customized my sites with custom master, what has changed?”</vt:lpstr>
      <vt:lpstr>“I have an intranet portal and I need to do heavy branding customizations!”</vt:lpstr>
      <vt:lpstr>PowerPoint Presentation</vt:lpstr>
      <vt:lpstr>Branding options for SharePoint sites</vt:lpstr>
      <vt:lpstr>Recommendations for farm solutions How to minimize future work?</vt:lpstr>
      <vt:lpstr>“I’m moving to cloud, couldn’t I transform as part of the move?”</vt:lpstr>
      <vt:lpstr>Transformation topics in spring seminars</vt:lpstr>
      <vt:lpstr>PowerPoint Presentation</vt:lpstr>
      <vt:lpstr>PowerPoint Presentation</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Template: Vesa Juvonen, Microsoft</dc:description>
  <cp:lastModifiedBy/>
  <cp:revision>1</cp:revision>
  <dcterms:created xsi:type="dcterms:W3CDTF">2015-03-12T17:06:11Z</dcterms:created>
  <dcterms:modified xsi:type="dcterms:W3CDTF">2015-03-16T17:50:37Z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ies>
</file>